
<file path=[Content_Types].xml><?xml version="1.0" encoding="utf-8"?>
<Types xmlns="http://schemas.openxmlformats.org/package/2006/content-types">
  <Default Extension="jp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sldIdLst>
    <p:sldId id="256" r:id="rId2"/>
    <p:sldId id="259" r:id="rId3"/>
    <p:sldId id="261" r:id="rId4"/>
    <p:sldId id="262" r:id="rId5"/>
    <p:sldId id="263" r:id="rId6"/>
    <p:sldId id="264" r:id="rId7"/>
    <p:sldId id="265" r:id="rId8"/>
    <p:sldId id="266" r:id="rId9"/>
    <p:sldId id="267" r:id="rId10"/>
    <p:sldId id="268" r:id="rId11"/>
    <p:sldId id="269" r:id="rId12"/>
    <p:sldId id="270" r:id="rId13"/>
    <p:sldId id="271" r:id="rId14"/>
    <p:sldId id="272" r:id="rId15"/>
    <p:sldId id="273" r:id="rId16"/>
    <p:sldId id="274" r:id="rId17"/>
    <p:sldId id="275" r:id="rId18"/>
  </p:sldIdLst>
  <p:sldSz cx="12192000" cy="6858000"/>
  <p:notesSz cx="6858000" cy="9144000"/>
  <p:defaultTextStyle>
    <a:defPPr>
      <a:defRPr lang="de-DE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9098"/>
    <a:srgbClr val="AAC811"/>
    <a:srgbClr val="C5373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  <p:ext uri="{1BD7E111-0CB8-44D6-8891-C1BB2F81B7CC}">
      <p1710:readonlyRecommended xmlns:p1710="http://schemas.microsoft.com/office/powerpoint/2017/10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21787" autoAdjust="0"/>
    <p:restoredTop sz="94660"/>
  </p:normalViewPr>
  <p:slideViewPr>
    <p:cSldViewPr snapToGrid="0">
      <p:cViewPr varScale="1">
        <p:scale>
          <a:sx n="63" d="100"/>
          <a:sy n="63" d="100"/>
        </p:scale>
        <p:origin x="544" y="6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Kopfzeilenplatzhalt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3" name="Datumsplatzhalt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D374518-183F-426C-8C59-4F3D7924152A}" type="datetimeFigureOut">
              <a:rPr lang="de-DE" smtClean="0"/>
              <a:t>29.08.2022</a:t>
            </a:fld>
            <a:endParaRPr lang="de-DE"/>
          </a:p>
        </p:txBody>
      </p:sp>
      <p:sp>
        <p:nvSpPr>
          <p:cNvPr id="4" name="Folienbildplatzhalt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de-DE"/>
          </a:p>
        </p:txBody>
      </p:sp>
      <p:sp>
        <p:nvSpPr>
          <p:cNvPr id="5" name="Notizenplatzhalt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6" name="Fußzeilenplatzhalt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de-DE"/>
          </a:p>
        </p:txBody>
      </p:sp>
      <p:sp>
        <p:nvSpPr>
          <p:cNvPr id="7" name="Foliennummernplatzhalt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8E7A090-B2F4-4542-86EA-66830AEA4EF8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09812028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0BD69236-7129-E359-DB52-5EDAF4A64DB8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535B25E4-BE0D-2189-E6BD-1FFFC566BA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de-DE"/>
              <a:t>Master-Untertitelformat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81112D75-2A8A-2C69-E8D2-3711256C34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82A1A6-48DC-466D-9460-95DF7D797365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60C5406B-6F44-C3E1-72E9-EA9B401D97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C3B8F00D-3719-CA8E-461F-02A06222B15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259882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5C2A1255-74D4-77E4-39E5-37725ECD730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D4BC7224-B1C2-9FCF-D23B-6622AD21008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D9FD2416-0AB9-F4A9-AEEC-E8B55C902CD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900F55-C590-4FC1-8DA5-D8019EA4B9FE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41D76F53-EFB9-CB98-563F-F97E9E220B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0042D4B4-3FB1-0397-62D9-6FC2B99D08D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8937369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kaler Titel 1">
            <a:extLst>
              <a:ext uri="{FF2B5EF4-FFF2-40B4-BE49-F238E27FC236}">
                <a16:creationId xmlns:a16="http://schemas.microsoft.com/office/drawing/2014/main" id="{3D914879-6A1D-D839-2B56-E0EB2ABB98D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Vertikaler Textplatzhalter 2">
            <a:extLst>
              <a:ext uri="{FF2B5EF4-FFF2-40B4-BE49-F238E27FC236}">
                <a16:creationId xmlns:a16="http://schemas.microsoft.com/office/drawing/2014/main" id="{2D0184ED-20E3-4154-11DA-19EB413BABC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06BB711C-77C1-3EE7-F506-E18C434C96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C5F791C-5222-4CD2-9A8C-5DD7BFD0806F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722B79B9-B94F-A218-E16E-B4D35868E70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EC6621BA-5283-F66A-CF2C-A7BA2ACFB1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88698224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9735C707-219B-F60C-6D8F-6DFA2ED9B5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1F1D98A9-C1C6-F6BE-9C10-481D4063FD1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36439F7C-8219-6EB0-6705-2063A25F95B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1FDBE4-B60B-4F7A-ADDD-DFF6AF159A0F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24797B12-F156-1FC4-76C1-E50C4BCC342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5730E11-0241-D129-1F83-3C66C0CD5E9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6972937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B8F1208B-DBB3-B5E8-53E3-6B01D3FEEF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92648EBD-73A3-254D-AE58-389F2B190A3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6FE7762-9761-BD46-B4F3-52FC76AC75F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1B21A75-AB73-4952-B621-6ABA6C77F0BF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1BBAF52F-98AC-6CA5-B836-ACD3631E353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3C14BE2C-9989-E1B0-742E-64E8362AE42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2971235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1D249BB-FB8B-8D24-E845-DC32FA0E17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ECABE918-FCF2-1199-2761-9730EDB46127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80BCFCD7-5FE2-BCC8-0324-6ADB7453489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5AE5EC38-70E8-01D7-8309-A5E46DE2AA6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865B0-F873-40B0-85B8-BBD1A0ECC1AD}" type="datetime1">
              <a:rPr lang="de-DE" smtClean="0"/>
              <a:t>29.08.2022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6C9D5279-7820-AC6C-EF2B-9F1AE3BDDD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0072F658-44B3-CFBF-ADD4-42A13C51D51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6790577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300C9B58-E8B2-64E1-801F-DB3DE7B5BC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B142E66E-08CC-477C-F7E1-BACD1256F8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Inhaltsplatzhalter 3">
            <a:extLst>
              <a:ext uri="{FF2B5EF4-FFF2-40B4-BE49-F238E27FC236}">
                <a16:creationId xmlns:a16="http://schemas.microsoft.com/office/drawing/2014/main" id="{6D69AB17-1A09-A32B-4F83-534082F0850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5" name="Textplatzhalter 4">
            <a:extLst>
              <a:ext uri="{FF2B5EF4-FFF2-40B4-BE49-F238E27FC236}">
                <a16:creationId xmlns:a16="http://schemas.microsoft.com/office/drawing/2014/main" id="{D27DF4B7-DB2A-0EB9-6799-F27FAFD91CA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Inhaltsplatzhalter 5">
            <a:extLst>
              <a:ext uri="{FF2B5EF4-FFF2-40B4-BE49-F238E27FC236}">
                <a16:creationId xmlns:a16="http://schemas.microsoft.com/office/drawing/2014/main" id="{0AC79CD9-04B6-5FA2-8346-E5BC12B1602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7" name="Datumsplatzhalter 6">
            <a:extLst>
              <a:ext uri="{FF2B5EF4-FFF2-40B4-BE49-F238E27FC236}">
                <a16:creationId xmlns:a16="http://schemas.microsoft.com/office/drawing/2014/main" id="{45225920-5924-884C-72D0-7E0F19C178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D2CB29-4524-4A0E-BF30-B7F8B75D9083}" type="datetime1">
              <a:rPr lang="de-DE" smtClean="0"/>
              <a:t>29.08.2022</a:t>
            </a:fld>
            <a:endParaRPr lang="de-DE"/>
          </a:p>
        </p:txBody>
      </p:sp>
      <p:sp>
        <p:nvSpPr>
          <p:cNvPr id="8" name="Fußzeilenplatzhalter 7">
            <a:extLst>
              <a:ext uri="{FF2B5EF4-FFF2-40B4-BE49-F238E27FC236}">
                <a16:creationId xmlns:a16="http://schemas.microsoft.com/office/drawing/2014/main" id="{C20E4324-D0AC-B586-FD66-9AE4C27E5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9" name="Foliennummernplatzhalter 8">
            <a:extLst>
              <a:ext uri="{FF2B5EF4-FFF2-40B4-BE49-F238E27FC236}">
                <a16:creationId xmlns:a16="http://schemas.microsoft.com/office/drawing/2014/main" id="{FC5C7CF4-D438-50BF-B16F-21FE5291D9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002873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F58CDDC4-6CC9-0D5C-CF5A-B60726DDEC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Datumsplatzhalter 2">
            <a:extLst>
              <a:ext uri="{FF2B5EF4-FFF2-40B4-BE49-F238E27FC236}">
                <a16:creationId xmlns:a16="http://schemas.microsoft.com/office/drawing/2014/main" id="{FBBFF9E9-5FF5-ADD8-66BC-FCF348C34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A71115-7105-4911-9D18-2D01D698F69B}" type="datetime1">
              <a:rPr lang="de-DE" smtClean="0"/>
              <a:t>29.08.2022</a:t>
            </a:fld>
            <a:endParaRPr lang="de-DE"/>
          </a:p>
        </p:txBody>
      </p:sp>
      <p:sp>
        <p:nvSpPr>
          <p:cNvPr id="4" name="Fußzeilenplatzhalter 3">
            <a:extLst>
              <a:ext uri="{FF2B5EF4-FFF2-40B4-BE49-F238E27FC236}">
                <a16:creationId xmlns:a16="http://schemas.microsoft.com/office/drawing/2014/main" id="{C527779F-C852-609A-DB7B-6EB2AC6982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5" name="Foliennummernplatzhalter 4">
            <a:extLst>
              <a:ext uri="{FF2B5EF4-FFF2-40B4-BE49-F238E27FC236}">
                <a16:creationId xmlns:a16="http://schemas.microsoft.com/office/drawing/2014/main" id="{30B68B0A-8EF6-D5E2-4529-69CB5DC76B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42395964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umsplatzhalter 1">
            <a:extLst>
              <a:ext uri="{FF2B5EF4-FFF2-40B4-BE49-F238E27FC236}">
                <a16:creationId xmlns:a16="http://schemas.microsoft.com/office/drawing/2014/main" id="{38DCFB1F-19B1-A79A-D842-ED979C33F17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C0CD073-A2ED-4C6A-953A-7D5553C79BC1}" type="datetime1">
              <a:rPr lang="de-DE" smtClean="0"/>
              <a:t>29.08.2022</a:t>
            </a:fld>
            <a:endParaRPr lang="de-DE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2BC1D0E7-A7B1-6E89-7EFB-4E26A286338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4" name="Foliennummernplatzhalter 3">
            <a:extLst>
              <a:ext uri="{FF2B5EF4-FFF2-40B4-BE49-F238E27FC236}">
                <a16:creationId xmlns:a16="http://schemas.microsoft.com/office/drawing/2014/main" id="{3F7FD840-66AB-D465-F816-753907FFF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700595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200BAA8-C4D8-9B70-F9A6-5443E614A7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Inhaltsplatzhalter 2">
            <a:extLst>
              <a:ext uri="{FF2B5EF4-FFF2-40B4-BE49-F238E27FC236}">
                <a16:creationId xmlns:a16="http://schemas.microsoft.com/office/drawing/2014/main" id="{DAFC1A98-A01D-B7B0-003A-548D62490F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155B8F46-58F8-11CB-C4BA-5207B40480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FFFB45A-02E5-5FCB-C79A-69CF9D36C86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583C10-2CFB-42F6-83AD-B5F31B04B036}" type="datetime1">
              <a:rPr lang="de-DE" smtClean="0"/>
              <a:t>29.08.2022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3F7E3E80-CA83-6436-F80F-1B469EA21C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ADFDB89D-469C-8E0C-9272-E1AA7018084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0743571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D85779A2-F511-7F7D-7C5D-D9215370C6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de-DE"/>
              <a:t>Mastertitelformat bearbeiten</a:t>
            </a:r>
          </a:p>
        </p:txBody>
      </p:sp>
      <p:sp>
        <p:nvSpPr>
          <p:cNvPr id="3" name="Bildplatzhalter 2">
            <a:extLst>
              <a:ext uri="{FF2B5EF4-FFF2-40B4-BE49-F238E27FC236}">
                <a16:creationId xmlns:a16="http://schemas.microsoft.com/office/drawing/2014/main" id="{3C8B04C4-9CE1-2508-2536-B3076A16991B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de-DE"/>
          </a:p>
        </p:txBody>
      </p:sp>
      <p:sp>
        <p:nvSpPr>
          <p:cNvPr id="4" name="Textplatzhalter 3">
            <a:extLst>
              <a:ext uri="{FF2B5EF4-FFF2-40B4-BE49-F238E27FC236}">
                <a16:creationId xmlns:a16="http://schemas.microsoft.com/office/drawing/2014/main" id="{7029BF6A-4461-21B2-3AD7-1EC623EEB5F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umsplatzhalter 4">
            <a:extLst>
              <a:ext uri="{FF2B5EF4-FFF2-40B4-BE49-F238E27FC236}">
                <a16:creationId xmlns:a16="http://schemas.microsoft.com/office/drawing/2014/main" id="{92064C21-A4FC-27E2-934D-F4DD92BBA7E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1A689AD-49F0-44FC-B54F-FC27DB7B898B}" type="datetime1">
              <a:rPr lang="de-DE" smtClean="0"/>
              <a:t>29.08.2022</a:t>
            </a:fld>
            <a:endParaRPr lang="de-DE"/>
          </a:p>
        </p:txBody>
      </p:sp>
      <p:sp>
        <p:nvSpPr>
          <p:cNvPr id="6" name="Fußzeilenplatzhalter 5">
            <a:extLst>
              <a:ext uri="{FF2B5EF4-FFF2-40B4-BE49-F238E27FC236}">
                <a16:creationId xmlns:a16="http://schemas.microsoft.com/office/drawing/2014/main" id="{5DF51274-E695-6FE0-F838-FA49E6C4AD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7" name="Foliennummernplatzhalter 6">
            <a:extLst>
              <a:ext uri="{FF2B5EF4-FFF2-40B4-BE49-F238E27FC236}">
                <a16:creationId xmlns:a16="http://schemas.microsoft.com/office/drawing/2014/main" id="{39B22A35-F5D1-7DA0-792C-5BBD870D4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4038023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platzhalter 1">
            <a:extLst>
              <a:ext uri="{FF2B5EF4-FFF2-40B4-BE49-F238E27FC236}">
                <a16:creationId xmlns:a16="http://schemas.microsoft.com/office/drawing/2014/main" id="{B1F97BFF-19BC-3AEC-2486-BB3F780972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</a:p>
        </p:txBody>
      </p:sp>
      <p:sp>
        <p:nvSpPr>
          <p:cNvPr id="3" name="Textplatzhalter 2">
            <a:extLst>
              <a:ext uri="{FF2B5EF4-FFF2-40B4-BE49-F238E27FC236}">
                <a16:creationId xmlns:a16="http://schemas.microsoft.com/office/drawing/2014/main" id="{5494FF02-9464-3264-4231-380F9FA76B8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4" name="Datumsplatzhalter 3">
            <a:extLst>
              <a:ext uri="{FF2B5EF4-FFF2-40B4-BE49-F238E27FC236}">
                <a16:creationId xmlns:a16="http://schemas.microsoft.com/office/drawing/2014/main" id="{43D1932C-CB60-2167-B3CC-CC4B537BE05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931000-5F34-49E7-983C-C730EC4D95B9}" type="datetime1">
              <a:rPr lang="de-DE" smtClean="0"/>
              <a:t>29.08.2022</a:t>
            </a:fld>
            <a:endParaRPr lang="de-DE"/>
          </a:p>
        </p:txBody>
      </p:sp>
      <p:sp>
        <p:nvSpPr>
          <p:cNvPr id="5" name="Fußzeilenplatzhalter 4">
            <a:extLst>
              <a:ext uri="{FF2B5EF4-FFF2-40B4-BE49-F238E27FC236}">
                <a16:creationId xmlns:a16="http://schemas.microsoft.com/office/drawing/2014/main" id="{BA78BC3B-7780-6D56-F22E-5F5F70AB1AB7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de-DE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  <p:sp>
        <p:nvSpPr>
          <p:cNvPr id="6" name="Foliennummernplatzhalter 5">
            <a:extLst>
              <a:ext uri="{FF2B5EF4-FFF2-40B4-BE49-F238E27FC236}">
                <a16:creationId xmlns:a16="http://schemas.microsoft.com/office/drawing/2014/main" id="{AD553BB9-A5AF-901E-C82B-10116C15124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BFAD1D8-691A-4007-85BA-D6CFDDCA7B50}" type="slidenum">
              <a:rPr lang="de-DE" smtClean="0"/>
              <a:t>‹Nr.›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078849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de-D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" Target="slide11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" Target="slide12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" Target="slide1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slide" Target="slide1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" Target="slide1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" Target="slide1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" Target="slide3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" Target="slide4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6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" Target="slide7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" Target="slide8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" Target="slide9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" Target="slide10.xml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A2CDCA45-FACC-AD95-DE84-A5CE6C66C6F2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de-DE" sz="48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Philosophen-Quiz:</a:t>
            </a:r>
            <a:endParaRPr lang="de-DE" sz="4800" dirty="0"/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A4C3E141-7C90-393B-BBA8-66B75A3F6A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de-DE" sz="2400" dirty="0">
                <a:effectLst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Wer kennt den Philosophen?</a:t>
            </a:r>
            <a:endParaRPr lang="de-DE" dirty="0"/>
          </a:p>
        </p:txBody>
      </p:sp>
      <p:pic>
        <p:nvPicPr>
          <p:cNvPr id="8" name="Grafik 7" descr="Ein Bild, das Text enthält.&#10;&#10;Automatisch generierte Beschreibung">
            <a:extLst>
              <a:ext uri="{FF2B5EF4-FFF2-40B4-BE49-F238E27FC236}">
                <a16:creationId xmlns:a16="http://schemas.microsoft.com/office/drawing/2014/main" id="{870E5060-FC77-E496-4121-1D9B6494153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6"/>
            <a:ext cx="12192000" cy="1635760"/>
          </a:xfrm>
          <a:prstGeom prst="rect">
            <a:avLst/>
          </a:prstGeom>
        </p:spPr>
      </p:pic>
      <p:sp>
        <p:nvSpPr>
          <p:cNvPr id="9" name="Fußzeilenplatzhalter 8">
            <a:extLst>
              <a:ext uri="{FF2B5EF4-FFF2-40B4-BE49-F238E27FC236}">
                <a16:creationId xmlns:a16="http://schemas.microsoft.com/office/drawing/2014/main" id="{CCB72D95-220B-EFCB-24E2-715D24B3CD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577576"/>
            <a:ext cx="12192000" cy="280424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51515573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buk Kuchen für seine Mitstudenten und Professoren.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3955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wettete bei Hunderennen.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1673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spielte Billard um Geld.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75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spielte Cello in einem Orchester.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finanzierte Immanuel Kant (1724–1804) einen Teil seines Studiums?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283378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„Geh mir aus der Sonne.“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1351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„Gib mir deine Tochter zur Frau.“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1935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„Zieh neben mir in das Nachbarfass ein.“ 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75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„Hol mir eine gebratene Taube.“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68291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5" y="322834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sagte der „</a:t>
            </a:r>
            <a:r>
              <a:rPr lang="de-DE" sz="2600" err="1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Einsiedler</a:t>
            </a:r>
            <a:r>
              <a:rPr lang="de-DE" sz="260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“ Diogenes </a:t>
            </a:r>
            <a:r>
              <a:rPr lang="de-DE" sz="2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(413-323), als er vor seinem Wohn-Fass saß und der Kaiser Alexander der Große ihn fragte, was er für ihn tun könne?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051286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wurde wegen einer Affäre mit der dänischen Königin verhaftet und enthauptet.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001059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Auf einer Reise nach Paris unterschätzte er beim Aussteigen aus der Kutsche den Verkehr und wurde von einem entgegenkommenden Karren überfahren.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 einer Audienz bei der schwedischen Königin um fünf Uhr morgens im Januar zog er sich eine tödliche Lungenentzündung zu.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4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Als er wegen seiner Schriften nach England fliehen musste, verpasste er knapp sein Schiff und ertrank, als er es schwimmend erreichen wollte.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5" y="322834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ts val="127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Woran starb René Descartes (1596–1650)?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6237605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4" y="196882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Sie versuchten, seinen Arbeitgeber dazu zu bringen, ihn wegen der Durchführung schwarzer Messen anzuzeigen.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001059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Sie versuchten, für ihn ein eigenes Gesetz durchs Parlament zu bringen, um ihn wegen Gotteslästerung und Ketzerei verurteilen zu können.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Sie versuchten, ihn während einer Parlamentsdebatte zu entführen, um ihn lebenslänglich einsperren zu können.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4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Sie versuchten, ihn mit einer großen Geldprämie dazu zu bringen, nach Amerika auszuwandern.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5" y="322834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versuchten die politischen Gegner von Thomas Hobbes (1589–1679), ihn loszuwerden?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9279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4" y="1947052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 Tisch mit einer halbrunden Aussparung, da er so dick war, dass er ansonsten nicht richtig essen konnte.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297950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Eine Treppe für den Altar seiner Kirche, da er so klein war, dass er ansonsten die Messe nicht feiern konnte.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021982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Eine zusammenklappbare Leiter, damit er heimlich an das oberste Fach mit dem Wein in der Klosterküche herankommen konnte.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4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Einen Stuhl mit Rädern, mit dem er durch den Klostergarten geschoben wurde, da er aufgrund einer Verletzung nicht mehr gehen konnte.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5" y="322834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Welches Möbelstück wurde extra für Thomas von Aquin</a:t>
            </a:r>
            <a:b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(1225–1274) angefertigt?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7932198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4" y="1947052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Wort bedeutet „schnell“ und er erhielt den Namen, weil er in jungen Jahren oft Wettläufe gewann.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297950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Wort bedeutet „weit“ und der Name spielte auf seine große Allgemeinbildung an. 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021982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Wort bedeutet „ehrenhaft“ und spielte darauf an, dass er sich hauptsächlich mit Staatsphilosophie beschäftigte.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4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Wort bedeutet „breit“ und der Name wurde ihm wegen seines großen Brustkorbs verliehen.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4" y="389983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„Platon“ (ca. 428–348) ist eigentlich ein Spitzname. Wie kam der Philosoph dazu?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010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4722707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4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bestellte bei Locke mehrere Gemälde, obwohl er farbenblind war.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11221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beschäftigte Locke als Hofmusiker, obwohl er keine Noten lesen konnte.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engagierte Locke als Leibarzt, obwohl er kein abgeschlossenes Medizinstudium hatte.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4" y="513850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engagierte Locke als Koch, obwohl er beim ersten Frühstück den Toast anbrennen ließ.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4" y="389983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Wie beschäftigte ein Gönner John Locke (1632–1704), bevor dieser als Philosoph in Erscheinung trat?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010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9556702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4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schrieb den ersten Kriminalroman.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4" y="31458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schrieb Predigten für Priester.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4" y="419724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schrieb Liebesbriefe für junge Männer.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3" y="52486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schrieb Gedichte für den französischen König.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4" y="389983"/>
            <a:ext cx="10970419" cy="1134245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Mit welcher literarischen Leistung erntete Denis Diderot </a:t>
            </a:r>
            <a:b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(1713–1784) seinen ersten Ruhm?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0101"/>
            <a:ext cx="12192000" cy="256949"/>
          </a:xfrm>
        </p:spPr>
        <p:txBody>
          <a:bodyPr/>
          <a:lstStyle/>
          <a:p>
            <a:pPr algn="l"/>
            <a:r>
              <a:rPr lang="de-DE" sz="1000" dirty="0"/>
              <a:t>© Ernst Klett Verlag GmbH, Stuttgart 2022 | www.klett.de | Alle Rechte vorbehalten. Von dieser Präsentation ist die Vervielfältigung für den eigenen Unterrichtsgebrauch gestattet.</a:t>
            </a:r>
          </a:p>
        </p:txBody>
      </p:sp>
    </p:spTree>
    <p:extLst>
      <p:ext uri="{BB962C8B-B14F-4D97-AF65-F5344CB8AC3E}">
        <p14:creationId xmlns:p14="http://schemas.microsoft.com/office/powerpoint/2010/main" val="4472302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14550" y="196882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ungesunde Essen: Weil er unbedingt etwas Süßes essen wollte, verließ er einen Konferenzraum, in dem kurz danach ein Feuer ausbrach.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549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2997661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Alkoholtrinken: Auf einer Afrikareise nahm er nur alkoholische Getränke zu sich und erkrankte deshalb nicht an tödlichem Durchfall.</a:t>
            </a:r>
            <a:endParaRPr lang="de-DE" sz="2800" dirty="0"/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Das Rauchen: Einen Flugzeugabsturz überlebte er nur, weil er sich im Raucherabteil am Ende des Flugzeuges befand.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Unpünktlichkeit: Er verpasste einen Zug, der bei einem Unglück eine Brücke herunterstürzte.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  <a:noFill/>
        </p:spPr>
        <p:txBody>
          <a:bodyPr>
            <a:normAutofit fontScale="90000"/>
          </a:bodyPr>
          <a:lstStyle/>
          <a:p>
            <a:pPr>
              <a:lnSpc>
                <a:spcPct val="100000"/>
              </a:lnSpc>
            </a:pPr>
            <a:r>
              <a:rPr lang="de-DE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Welche schlechte Angewohnheit rettete Bertrand Russel </a:t>
            </a:r>
            <a:br>
              <a:rPr lang="de-DE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6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(1872–1970) das Leben?</a:t>
            </a:r>
            <a:endParaRPr lang="de-DE" sz="3600" dirty="0"/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3613050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Seine Asche wurde in die vier größten schottischen Seen verteilt.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2985911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Körper wurde mumifiziert und auf einem Stuhl sitzend im University College London ausgestellt.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 Grab auf einem Londoner Friedhof wurde nachts bewacht für den Fall, dass er als Vampir wieder aufersteht.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09073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ließ in seinem Sarg eine Klingel anbringen, die er läuten könnte, falls er versehentlich für tot erklärt würde.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Was passierte mit Jeremy Bentham (1748–1832) nach seinem Tod?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38732133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7324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Bestimmung von Wolkenformen zur Wettervorhersage.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3955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Verbesserung der Funktion von Türschlössern.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193566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Zum Bau von Unterseebooten.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51258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Zur Herstellung von Walzen für Rechenmaschinen.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Zu welchem Thema forschte Gottfried Wilhelm Leibnitz </a:t>
            </a:r>
            <a:b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(1646–1716) </a:t>
            </a:r>
            <a:r>
              <a:rPr lang="de-DE" sz="3200" i="1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nicht</a:t>
            </a: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2619924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Die Kosten für das Nachschicken von niederländischen </a:t>
            </a:r>
            <a:r>
              <a:rPr lang="de-DE" dirty="0" err="1"/>
              <a:t>Stroopwafeln</a:t>
            </a:r>
            <a:r>
              <a:rPr lang="de-DE" dirty="0"/>
              <a:t> waren ihm zu hoch.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20772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wollte nach Frankreich umziehen, weil er das gute Essen dort vermisste.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960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kündigte wegen eines Nierenleidens, das durch das englische Bier verursacht wurde. 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63137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kündigte, weil er aufgrund des schlechten englischen Wetters ständig erkältet war.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Warum gab Erasmus von Rotterdam (ca. 1466–1536) sein Amt als Dozent in Cambridge auf?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2010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4440623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Nachdem er als Hauslehrer seine Schülerin geschwängert hatte, wurde er von ihrem Vormund entmannt und wollte als Mönch seinen Ruf retten.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01514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Nachdem er als Söldner im Krieg zahlreiche Zivilisten getötet hatte, fühlte er sich von ihren Geistern verfolgt und wollte Buße tun.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Nachdem er dem Papst aufgrund einer Wette ein wertvolles Bild gestohlen hatte, wurde er erwischt und das war seine Strafe.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18380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Nachdem seine Schriften als ketzerisch beurteilt worden waren, musste er sich im Kloster vor der Inquisition verstecken.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68291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Warum trat Petrus Abaelard (1079–1142) in ein Kloster ein und wurde Mönch?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337463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Fischer, aber wurde auf der Fahrt immer seekrank.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44315" y="3139559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Tischler und sägte sich einen Finger ab.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44315" y="416725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Glockengießer, aber es stellte sich heraus, dass sein Gehör zu schlecht war.</a:t>
            </a:r>
            <a:endParaRPr lang="de-DE" sz="2800" dirty="0"/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7573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Volksschullehrer und schlug einen seiner Schüler bewusstlos.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Warum gab Ludwig Wittgenstein (1889–1951) seinen zwischenzeitlich ausgeübten Beruf auf?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28898829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2102920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Seine Vorlesungen wurden durch eine Rattenplage im Hörsaal ständig gestört.</a:t>
            </a:r>
            <a:endParaRPr lang="de-DE" sz="2800" dirty="0"/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14550" y="299658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 seinem ersten Seminar fiel ihm und seinen Studenten die Decke des Raums auf den Kopf.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14550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In seiner ersten Vorlesung schlief der zur Begrüßung gekommene Herzog nach der Hälfte ein.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245721"/>
            <a:ext cx="79629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Zu seiner ersten Vorlesung kamen nur elf Studenten.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Warum war Georg Wilhelm Hegels (1770–1831) Start an der Universität Jena für ihn enttäuschend?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20601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Grafik 12" descr="Ein Bild, das Text enthält.&#10;&#10;Automatisch generierte Beschreibung">
            <a:extLst>
              <a:ext uri="{FF2B5EF4-FFF2-40B4-BE49-F238E27FC236}">
                <a16:creationId xmlns:a16="http://schemas.microsoft.com/office/drawing/2014/main" id="{B96A3FA2-4FE4-9B4A-FCBC-4351B6C41078}"/>
              </a:ext>
            </a:extLst>
          </p:cNvPr>
          <p:cNvPicPr>
            <a:picLocks noChangeAspect="1"/>
          </p:cNvPicPr>
          <p:nvPr/>
        </p:nvPicPr>
        <p:blipFill>
          <a:blip r:embed="rId2">
            <a:alphaModFix amt="3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25"/>
            <a:ext cx="12192000" cy="1635760"/>
          </a:xfrm>
          <a:prstGeom prst="rect">
            <a:avLst/>
          </a:prstGeom>
        </p:spPr>
      </p:pic>
      <p:sp>
        <p:nvSpPr>
          <p:cNvPr id="14" name="Antwort A">
            <a:extLst>
              <a:ext uri="{FF2B5EF4-FFF2-40B4-BE49-F238E27FC236}">
                <a16:creationId xmlns:a16="http://schemas.microsoft.com/office/drawing/2014/main" id="{7CB6376C-C637-428F-BC22-CECC3091E779}"/>
              </a:ext>
            </a:extLst>
          </p:cNvPr>
          <p:cNvSpPr txBox="1"/>
          <p:nvPr/>
        </p:nvSpPr>
        <p:spPr>
          <a:xfrm>
            <a:off x="2144315" y="196882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machte ständig Schulden, obwohl er ein Buch über den Umgang mit Geld geschrieben hatte.</a:t>
            </a:r>
          </a:p>
        </p:txBody>
      </p:sp>
      <p:sp>
        <p:nvSpPr>
          <p:cNvPr id="9" name="A">
            <a:hlinkClick r:id="" action="ppaction://noaction"/>
            <a:extLst>
              <a:ext uri="{FF2B5EF4-FFF2-40B4-BE49-F238E27FC236}">
                <a16:creationId xmlns:a16="http://schemas.microsoft.com/office/drawing/2014/main" id="{A1FBCB65-6B3C-4B88-B1AF-56462EE77BAB}"/>
              </a:ext>
            </a:extLst>
          </p:cNvPr>
          <p:cNvSpPr/>
          <p:nvPr/>
        </p:nvSpPr>
        <p:spPr>
          <a:xfrm>
            <a:off x="1023941" y="1910357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A</a:t>
            </a:r>
          </a:p>
        </p:txBody>
      </p:sp>
      <p:sp>
        <p:nvSpPr>
          <p:cNvPr id="15" name="Antwort B">
            <a:extLst>
              <a:ext uri="{FF2B5EF4-FFF2-40B4-BE49-F238E27FC236}">
                <a16:creationId xmlns:a16="http://schemas.microsoft.com/office/drawing/2014/main" id="{2853119E-F4AA-4320-97DD-D8D32531B28B}"/>
              </a:ext>
            </a:extLst>
          </p:cNvPr>
          <p:cNvSpPr txBox="1"/>
          <p:nvPr/>
        </p:nvSpPr>
        <p:spPr>
          <a:xfrm>
            <a:off x="2114550" y="2996585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gab seine unehelichen Kinder ins Waisenhaus, obwohl er ein Buch über gute Erziehung geschrieben hatte.</a:t>
            </a:r>
          </a:p>
        </p:txBody>
      </p:sp>
      <p:sp>
        <p:nvSpPr>
          <p:cNvPr id="8" name="B">
            <a:extLst>
              <a:ext uri="{FF2B5EF4-FFF2-40B4-BE49-F238E27FC236}">
                <a16:creationId xmlns:a16="http://schemas.microsoft.com/office/drawing/2014/main" id="{101D794D-13B1-431E-8B8F-D76077C7F4C2}"/>
              </a:ext>
            </a:extLst>
          </p:cNvPr>
          <p:cNvSpPr/>
          <p:nvPr/>
        </p:nvSpPr>
        <p:spPr>
          <a:xfrm>
            <a:off x="1023941" y="2946996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B</a:t>
            </a:r>
          </a:p>
        </p:txBody>
      </p:sp>
      <p:sp>
        <p:nvSpPr>
          <p:cNvPr id="16" name="Antwort C">
            <a:extLst>
              <a:ext uri="{FF2B5EF4-FFF2-40B4-BE49-F238E27FC236}">
                <a16:creationId xmlns:a16="http://schemas.microsoft.com/office/drawing/2014/main" id="{46FD6E3E-59B7-41FD-BED5-CA5AD3D458E6}"/>
              </a:ext>
            </a:extLst>
          </p:cNvPr>
          <p:cNvSpPr txBox="1"/>
          <p:nvPr/>
        </p:nvSpPr>
        <p:spPr>
          <a:xfrm>
            <a:off x="2114550" y="4055066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war oft in Duelle verwickelt, obwohl er ein Buch über die Friedfertigkeit geschrieben hatte. </a:t>
            </a:r>
          </a:p>
        </p:txBody>
      </p:sp>
      <p:sp>
        <p:nvSpPr>
          <p:cNvPr id="11" name="C">
            <a:hlinkClick r:id="" action="ppaction://noaction"/>
            <a:extLst>
              <a:ext uri="{FF2B5EF4-FFF2-40B4-BE49-F238E27FC236}">
                <a16:creationId xmlns:a16="http://schemas.microsoft.com/office/drawing/2014/main" id="{0747644F-C441-4CA3-A8EC-A993B5578131}"/>
              </a:ext>
            </a:extLst>
          </p:cNvPr>
          <p:cNvSpPr/>
          <p:nvPr/>
        </p:nvSpPr>
        <p:spPr>
          <a:xfrm>
            <a:off x="1023941" y="4001003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C</a:t>
            </a:r>
          </a:p>
        </p:txBody>
      </p:sp>
      <p:sp>
        <p:nvSpPr>
          <p:cNvPr id="12" name="Antwort D">
            <a:extLst>
              <a:ext uri="{FF2B5EF4-FFF2-40B4-BE49-F238E27FC236}">
                <a16:creationId xmlns:a16="http://schemas.microsoft.com/office/drawing/2014/main" id="{8F840FBD-483A-83A3-8E12-E5BEEE0CE468}"/>
              </a:ext>
            </a:extLst>
          </p:cNvPr>
          <p:cNvSpPr txBox="1"/>
          <p:nvPr/>
        </p:nvSpPr>
        <p:spPr>
          <a:xfrm>
            <a:off x="2144315" y="5113547"/>
            <a:ext cx="79629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Er hatte mehrere männliche und weibliche Verhältnisse, obwohl er ein Buch über die Vorzüge der Ehe geschrieben hatte. </a:t>
            </a:r>
            <a:endParaRPr lang="de-DE" sz="2800" dirty="0"/>
          </a:p>
        </p:txBody>
      </p:sp>
      <p:sp>
        <p:nvSpPr>
          <p:cNvPr id="10" name="D">
            <a:hlinkClick r:id="" action="ppaction://noaction"/>
            <a:extLst>
              <a:ext uri="{FF2B5EF4-FFF2-40B4-BE49-F238E27FC236}">
                <a16:creationId xmlns:a16="http://schemas.microsoft.com/office/drawing/2014/main" id="{FB043B89-6DAB-E252-7211-C180D13E9775}"/>
              </a:ext>
            </a:extLst>
          </p:cNvPr>
          <p:cNvSpPr/>
          <p:nvPr/>
        </p:nvSpPr>
        <p:spPr>
          <a:xfrm>
            <a:off x="1023941" y="5055010"/>
            <a:ext cx="785810" cy="754458"/>
          </a:xfrm>
          <a:prstGeom prst="ellipse">
            <a:avLst/>
          </a:prstGeom>
          <a:solidFill>
            <a:srgbClr val="009098"/>
          </a:solidFill>
          <a:ln>
            <a:solidFill>
              <a:srgbClr val="009098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sz="3200" dirty="0"/>
              <a:t>D</a:t>
            </a:r>
          </a:p>
        </p:txBody>
      </p:sp>
      <p:sp>
        <p:nvSpPr>
          <p:cNvPr id="17" name="Pfeil: nach rechts 16">
            <a:hlinkClick r:id="rId3" action="ppaction://hlinksldjump"/>
            <a:extLst>
              <a:ext uri="{FF2B5EF4-FFF2-40B4-BE49-F238E27FC236}">
                <a16:creationId xmlns:a16="http://schemas.microsoft.com/office/drawing/2014/main" id="{E28C0398-5ED6-41C9-A1EF-BA2F0197A4FE}"/>
              </a:ext>
            </a:extLst>
          </p:cNvPr>
          <p:cNvSpPr/>
          <p:nvPr/>
        </p:nvSpPr>
        <p:spPr>
          <a:xfrm>
            <a:off x="10744200" y="5822749"/>
            <a:ext cx="1152525" cy="771525"/>
          </a:xfrm>
          <a:prstGeom prst="rightArrow">
            <a:avLst/>
          </a:prstGeom>
          <a:solidFill>
            <a:schemeClr val="bg1">
              <a:lumMod val="85000"/>
            </a:schemeClr>
          </a:solidFill>
          <a:ln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de-DE" dirty="0"/>
              <a:t>NEXT</a:t>
            </a:r>
          </a:p>
        </p:txBody>
      </p:sp>
      <p:sp>
        <p:nvSpPr>
          <p:cNvPr id="2" name="Frage">
            <a:extLst>
              <a:ext uri="{FF2B5EF4-FFF2-40B4-BE49-F238E27FC236}">
                <a16:creationId xmlns:a16="http://schemas.microsoft.com/office/drawing/2014/main" id="{5C19491D-600F-489F-BC19-E1B13E5206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40556" y="361950"/>
            <a:ext cx="10970419" cy="1134245"/>
          </a:xfrm>
        </p:spPr>
        <p:txBody>
          <a:bodyPr>
            <a:normAutofit/>
          </a:bodyPr>
          <a:lstStyle/>
          <a:p>
            <a:pPr>
              <a:lnSpc>
                <a:spcPct val="100000"/>
              </a:lnSpc>
              <a:tabLst>
                <a:tab pos="215900" algn="l"/>
                <a:tab pos="377825" algn="l"/>
                <a:tab pos="540385" algn="l"/>
              </a:tabLst>
            </a:pPr>
            <a:r>
              <a:rPr lang="de-DE" sz="32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Warum wurde Jean Jaques Rousseau (1712–1778) immer wieder wegen seines Charakters verurteilt? </a:t>
            </a:r>
          </a:p>
        </p:txBody>
      </p:sp>
      <p:sp>
        <p:nvSpPr>
          <p:cNvPr id="3" name="Fußzeilenplatzhalter 2">
            <a:extLst>
              <a:ext uri="{FF2B5EF4-FFF2-40B4-BE49-F238E27FC236}">
                <a16:creationId xmlns:a16="http://schemas.microsoft.com/office/drawing/2014/main" id="{D89942DE-D8F2-02D9-363E-4319A8EE63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0" y="6601051"/>
            <a:ext cx="12192000" cy="256949"/>
          </a:xfrm>
        </p:spPr>
        <p:txBody>
          <a:bodyPr/>
          <a:lstStyle/>
          <a:p>
            <a:pPr algn="l"/>
            <a:r>
              <a:rPr lang="de-DE" sz="1000"/>
              <a:t>© Ernst Klett Verlag GmbH, Stuttgart 2022 | www.klett.de | Alle Rechte vorbehalten. Von dieser Präsentation ist die Vervielfältigung für den eigenen Unterrichtsgebrauch gestattet.</a:t>
            </a:r>
            <a:endParaRPr lang="de-DE" sz="1000" dirty="0"/>
          </a:p>
        </p:txBody>
      </p:sp>
    </p:spTree>
    <p:extLst>
      <p:ext uri="{BB962C8B-B14F-4D97-AF65-F5344CB8AC3E}">
        <p14:creationId xmlns:p14="http://schemas.microsoft.com/office/powerpoint/2010/main" val="16998903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1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9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1"/>
                  </p:tgtEl>
                </p:cond>
              </p:nextCondLst>
            </p:seq>
            <p:seq concurrent="1" nextAc="seek">
              <p:cTn id="10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1" fill="hold">
                      <p:stCondLst>
                        <p:cond delay="0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1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1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1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1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seq concurrent="1" nextAc="seek">
              <p:cTn id="18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9" fill="hold">
                      <p:stCondLst>
                        <p:cond delay="0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22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animClr clrSpc="rgb" dir="cw">
                                      <p:cBhvr>
                                        <p:cTn id="2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92D050"/>
                                      </p:to>
                                    </p:animClr>
                                    <p:set>
                                      <p:cBhvr>
                                        <p:cTn id="2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25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1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9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3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animClr clrSpc="rgb" dir="cw">
                                      <p:cBhvr>
                                        <p:cTn id="3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a:srgbClr val="C00000"/>
                                      </p:to>
                                    </p:animClr>
                                    <p:set>
                                      <p:cBhvr>
                                        <p:cTn id="3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  <p:set>
                                      <p:cBhvr>
                                        <p:cTn id="33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fill.on</p:attrName>
                                        </p:attrNameLst>
                                      </p:cBhvr>
                                      <p:to>
                                        <p:strVal val="tru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0"/>
                  </p:tgtEl>
                </p:cond>
              </p:nextCondLst>
            </p:seq>
          </p:childTnLst>
        </p:cTn>
      </p:par>
    </p:tnLst>
    <p:bldLst>
      <p:bldP spid="9" grpId="0" animBg="1"/>
      <p:bldP spid="8" grpId="0" animBg="1"/>
      <p:bldP spid="11" grpId="0" animBg="1"/>
      <p:bldP spid="10" grpId="0" animBg="1"/>
    </p:bldLst>
  </p:timing>
</p:sld>
</file>

<file path=ppt/theme/theme1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1804</Words>
  <Application>Microsoft Office PowerPoint</Application>
  <PresentationFormat>Breitbild</PresentationFormat>
  <Paragraphs>178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3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1" baseType="lpstr">
      <vt:lpstr>Arial</vt:lpstr>
      <vt:lpstr>Calibri</vt:lpstr>
      <vt:lpstr>Calibri Light</vt:lpstr>
      <vt:lpstr>Office</vt:lpstr>
      <vt:lpstr>Philosophen-Quiz:</vt:lpstr>
      <vt:lpstr>Welche schlechte Angewohnheit rettete Bertrand Russel  (1872–1970) das Leben?</vt:lpstr>
      <vt:lpstr>Was passierte mit Jeremy Bentham (1748–1832) nach seinem Tod? </vt:lpstr>
      <vt:lpstr>Zu welchem Thema forschte Gottfried Wilhelm Leibnitz  (1646–1716) nicht? </vt:lpstr>
      <vt:lpstr>Warum gab Erasmus von Rotterdam (ca. 1466–1536) sein Amt als Dozent in Cambridge auf? </vt:lpstr>
      <vt:lpstr>Warum trat Petrus Abaelard (1079–1142) in ein Kloster ein und wurde Mönch? </vt:lpstr>
      <vt:lpstr>Warum gab Ludwig Wittgenstein (1889–1951) seinen zwischenzeitlich ausgeübten Beruf auf? </vt:lpstr>
      <vt:lpstr>Warum war Georg Wilhelm Hegels (1770–1831) Start an der Universität Jena für ihn enttäuschend? </vt:lpstr>
      <vt:lpstr>Warum wurde Jean Jaques Rousseau (1712–1778) immer wieder wegen seines Charakters verurteilt? </vt:lpstr>
      <vt:lpstr>Wie finanzierte Immanuel Kant (1724–1804) einen Teil seines Studiums?</vt:lpstr>
      <vt:lpstr>Was sagte der „Einsiedler“ Diogenes (413-323), als er vor seinem Wohn-Fass saß und der Kaiser Alexander der Große ihn fragte, was er für ihn tun könne?</vt:lpstr>
      <vt:lpstr>Woran starb René Descartes (1596–1650)? </vt:lpstr>
      <vt:lpstr>Wie versuchten die politischen Gegner von Thomas Hobbes (1589–1679), ihn loszuwerden?</vt:lpstr>
      <vt:lpstr>Welches Möbelstück wurde extra für Thomas von Aquin (1225–1274) angefertigt? </vt:lpstr>
      <vt:lpstr>„Platon“ (ca. 428–348) ist eigentlich ein Spitzname. Wie kam der Philosoph dazu? </vt:lpstr>
      <vt:lpstr>Wie beschäftigte ein Gönner John Locke (1632–1704), bevor dieser als Philosoph in Erscheinung trat?</vt:lpstr>
      <vt:lpstr>Mit welcher literarischen Leistung erntete Denis Diderot  (1713–1784) seinen ersten Ruhm?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PowerPoint-Präsentation</dc:title>
  <dc:creator>Gabel, Katharina</dc:creator>
  <cp:lastModifiedBy>Gabel, Katharina</cp:lastModifiedBy>
  <cp:revision>23</cp:revision>
  <dcterms:created xsi:type="dcterms:W3CDTF">2022-07-14T11:19:23Z</dcterms:created>
  <dcterms:modified xsi:type="dcterms:W3CDTF">2022-08-29T07:05:02Z</dcterms:modified>
  <cp:contentStatus/>
</cp:coreProperties>
</file>