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59" r:id="rId5"/>
    <p:sldId id="268" r:id="rId6"/>
    <p:sldId id="260" r:id="rId7"/>
    <p:sldId id="269" r:id="rId8"/>
    <p:sldId id="262" r:id="rId9"/>
    <p:sldId id="270" r:id="rId10"/>
    <p:sldId id="263" r:id="rId11"/>
    <p:sldId id="271" r:id="rId12"/>
    <p:sldId id="276" r:id="rId13"/>
    <p:sldId id="277" r:id="rId14"/>
    <p:sldId id="278" r:id="rId15"/>
    <p:sldId id="279" r:id="rId16"/>
    <p:sldId id="264" r:id="rId17"/>
    <p:sldId id="272" r:id="rId18"/>
    <p:sldId id="273" r:id="rId19"/>
    <p:sldId id="274" r:id="rId20"/>
    <p:sldId id="266" r:id="rId21"/>
    <p:sldId id="275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434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6DEF07-776E-A789-554A-3E1043A72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D4DCBC6-0CE1-6844-D1F0-3A17997DF0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41DC0C-C8FD-BAB0-E3CA-E71A07DA2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026A94-30C5-0782-03B9-36EFD3D9B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50509A-886A-0F36-F974-E4B918570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626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97D56C-6AC9-60A4-99C3-BA8086BCE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2E63DF9-3A67-A488-12A6-E50AFD891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1B9AFB-2C8A-B61F-3B33-AD09B9E28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70DCCF-694F-1972-1301-8984415E8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9FFC2A-D95C-49FF-3013-60555B9A7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66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20C982-3409-AE8E-25F9-6EEF7C82BC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DA59C55-B57B-FB22-41E4-89C632651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35DC67-E736-2C45-068D-F545588D0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15B5E03-4570-6CB3-580F-61D24D8A8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4B5844-40D5-2D88-C502-F0B9704B8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81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E04CF-6A3E-EAC5-4080-967AB3F89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26ADB9-D0C8-F6D9-EE1C-AAB7F7EE0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C9EDCA-DD2A-378D-0CDC-797948446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ECF68E-C704-51DE-AA21-160314857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92AA40-3C17-2FB2-0DF3-032E9D66D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8141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799D8D-AE06-0D60-69AF-3848E8E16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878EF2-2278-8568-01B1-E85DC2A46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3030BB-16B7-DB9B-F08E-7F2362942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FBC19F-4956-E198-E3D7-1EFFC3EB1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5C6066-CD2F-680F-0DB8-9B445DC4F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811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0BBBF8-7D7F-19AE-C113-395434117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205BF2-2BFB-4751-36DF-6AD17F23FA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E4D73AE-4D37-68F8-8D50-B7FEB0524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9CADBAA-7064-7FD7-235E-9D52D8861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645AFF1-4DD0-D449-4202-01B6A133E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179BF02-A61E-D646-15C2-22CF7475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1272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B5B39B-7EF9-971F-32F4-8C141BE07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97EC984-707D-DD03-771A-3FCA266BD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CF3CBAD-4BB1-6B4F-2786-77C6CCE6D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71DB2E-CB40-A27A-4D2C-20DE6F7A60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C0AF4F3-B8F2-3BEF-DC43-F5356C292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DCFF8BF-B0D0-B014-5D63-76F602656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1CF5C70-7FBF-3790-57BB-1D6227538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8D596F8-2179-E535-0E33-092F482F4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8986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9F5AD-5D57-AC69-E5D4-FDD04E66E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79B85C-FF4C-C64E-7913-E184ABD95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12FCEEE-96B9-732B-E939-9BF885209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C88687B-1418-AD58-AC1E-E4EA97A1D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909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509D7A-CCB4-716A-4E2F-5F22C32BE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F79A3E3-B926-9227-5F36-220E52D7A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ADC4E7-3E90-2992-FBE4-FEF629817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839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82757B-E8CD-57EA-4125-243D2B5E8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DFEB5E-F72D-9056-F4B3-2323C3FF2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709486A-3261-2530-F17F-8B293A172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FCB0DC-ADEB-2F01-D16C-D783BE96B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1AD8B5-6C69-02B2-DF61-65067503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D5A4E4-4770-8159-611E-56C080872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280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DB5538-CFEC-A130-3282-C67C271AA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8EEBBBC-E34F-6E98-C6B3-B143958FDA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1E42AAA-F937-7EC1-C891-E1F163E8BD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DCE2C6A-7E48-0CC4-6A8A-FDF999996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698E226-E19B-B16B-90A5-F245BC967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216D616-92B6-E517-EEB9-1E4E7FCF5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985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9F4B88F-178F-9EB4-0E0B-C29026FB4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543961-3987-C820-8358-9F20E7C25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A3220D6-9933-B42E-E6F6-AA0628759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B2A7CE-7B3C-4BEB-AD76-3F904E9983A2}" type="datetimeFigureOut">
              <a:rPr lang="de-DE" smtClean="0"/>
              <a:t>05.03.2025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F272B3-B44D-59C1-2BCA-4900C9294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FEEEBB-EBD5-0F21-2DA2-CCDD01AE0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0FD73A-1B17-4C78-9695-4BB3986BAA3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321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5845507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5845507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5845507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5845507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39BBD9-15B4-2C7E-3AC0-798C21ED22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Gleichstellung der Frau in Deutschland: Zahlen und Fakten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F39368-8CD1-B224-B2E6-37AA470DB9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1011363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7C194-2CB8-AA99-BF88-60A019710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A27AF6-E844-D2A3-794D-19CA665A2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5. Laut bereinigtem Gender Pay Gap verdienen Frauen in Deutschland im Schnitt …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5C5C39C-CF6E-06A6-5BDF-CDFC9D9779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319591"/>
              </p:ext>
            </p:extLst>
          </p:nvPr>
        </p:nvGraphicFramePr>
        <p:xfrm>
          <a:off x="838200" y="2767922"/>
          <a:ext cx="105156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11%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6%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0%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3%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812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C354-67CA-847F-79E3-E96864477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5A0B3C-E0AD-11A8-91EB-FDACA1AB3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5. Laut bereinigtem Gender Pay Gap verdienen Frauen in Deutschland im Schnitt …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AE772E3A-790F-05B4-DB6C-E53A1197DF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724524"/>
              </p:ext>
            </p:extLst>
          </p:nvPr>
        </p:nvGraphicFramePr>
        <p:xfrm>
          <a:off x="838200" y="2767922"/>
          <a:ext cx="105156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11%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6%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0%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3%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61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6CE1E-A90E-D4E4-2CE9-387352B5B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C3D133-26FA-3BB6-C8F4-1BFC29418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6. In Zweiverdiener-Haushalten mit Kindern arbeiteten 2023…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11887D2-45CD-C53E-06EE-5F0EA0D275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9170735"/>
              </p:ext>
            </p:extLst>
          </p:nvPr>
        </p:nvGraphicFramePr>
        <p:xfrm>
          <a:off x="838200" y="2767922"/>
          <a:ext cx="105156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94% der Männer in Vollzeit und 29% der Frauen.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45% der Männer in Vollzeit und 53% der Frauen.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62% der Männer in Vollzeit und 45% der Frauen.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79% der Männer in Vollzeit und 32% der Frauen.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F10FA563-77C1-5672-D435-66365CFD050E}"/>
              </a:ext>
            </a:extLst>
          </p:cNvPr>
          <p:cNvSpPr txBox="1"/>
          <p:nvPr/>
        </p:nvSpPr>
        <p:spPr>
          <a:xfrm>
            <a:off x="234884" y="6176963"/>
            <a:ext cx="1169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https://www.boeckler.de/de/auf-einen-blick-17945-studien-zu-gleichstellung-und-geschlechtergerechtigkeit-21085.htm</a:t>
            </a:r>
          </a:p>
        </p:txBody>
      </p:sp>
    </p:spTree>
    <p:extLst>
      <p:ext uri="{BB962C8B-B14F-4D97-AF65-F5344CB8AC3E}">
        <p14:creationId xmlns:p14="http://schemas.microsoft.com/office/powerpoint/2010/main" val="1542651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34AA5-10C6-0933-9CC8-CBB196BC0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B7BAE7-69D7-059A-C87D-DFC6F8773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6. In Zweiverdiener-Haushalten mit Kindern arbeiteten 2023…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218BE434-834E-35A0-6FEF-39981AA82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147882"/>
              </p:ext>
            </p:extLst>
          </p:nvPr>
        </p:nvGraphicFramePr>
        <p:xfrm>
          <a:off x="838200" y="2767922"/>
          <a:ext cx="105156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94% der Männer in Vollzeit und 29% der Frauen.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45% der Männer in Vollzeit und 53% der Frauen.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62% der Männer in Vollzeit und 45% der Frauen.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79% der Männer in Vollzeit und 32% der Frauen.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D40AB0F4-5BBD-ABBB-207B-D2CAE2671C60}"/>
              </a:ext>
            </a:extLst>
          </p:cNvPr>
          <p:cNvSpPr txBox="1"/>
          <p:nvPr/>
        </p:nvSpPr>
        <p:spPr>
          <a:xfrm>
            <a:off x="234884" y="6176963"/>
            <a:ext cx="1169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https://www.boeckler.de/de/auf-einen-blick-17945-studien-zu-gleichstellung-und-geschlechtergerechtigkeit-21085.htm</a:t>
            </a:r>
          </a:p>
        </p:txBody>
      </p:sp>
    </p:spTree>
    <p:extLst>
      <p:ext uri="{BB962C8B-B14F-4D97-AF65-F5344CB8AC3E}">
        <p14:creationId xmlns:p14="http://schemas.microsoft.com/office/powerpoint/2010/main" val="4081632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6FFD3-A713-A15A-CFB8-16CFE6763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42A33C-4591-70D8-FA1C-686A6423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7. Im Bundestag lag der Frauenanteil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*</a:t>
            </a:r>
            <a:r>
              <a:rPr lang="de-DE" dirty="0"/>
              <a:t> am 15.11.2023 bei …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52E22F80-E66D-8E08-F8EB-42F161A698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569563"/>
              </p:ext>
            </p:extLst>
          </p:nvPr>
        </p:nvGraphicFramePr>
        <p:xfrm>
          <a:off x="838200" y="2767922"/>
          <a:ext cx="105156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27,9%.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34,8%.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41,3%.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52,4%.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C1BC11C3-D35E-EDF8-BE0A-423753322B2A}"/>
              </a:ext>
            </a:extLst>
          </p:cNvPr>
          <p:cNvSpPr txBox="1"/>
          <p:nvPr/>
        </p:nvSpPr>
        <p:spPr>
          <a:xfrm>
            <a:off x="234884" y="6176963"/>
            <a:ext cx="1169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https://www.destatis.de/DE/Themen/Querschnitt/Gleichstellungsindikatoren/_inhalt.html#658108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915BEC3-A94D-4441-85AA-A074954EAC70}"/>
              </a:ext>
            </a:extLst>
          </p:cNvPr>
          <p:cNvSpPr txBox="1"/>
          <p:nvPr/>
        </p:nvSpPr>
        <p:spPr>
          <a:xfrm>
            <a:off x="826808" y="1822666"/>
            <a:ext cx="10526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* Berücksichtigt sind die gewählten Vertreterinnen der Bundestagswahl. Mögliche Nachrückerinnen sind bei der Prozentangabe nicht berücksichtigt.</a:t>
            </a:r>
          </a:p>
        </p:txBody>
      </p:sp>
    </p:spTree>
    <p:extLst>
      <p:ext uri="{BB962C8B-B14F-4D97-AF65-F5344CB8AC3E}">
        <p14:creationId xmlns:p14="http://schemas.microsoft.com/office/powerpoint/2010/main" val="3676695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405FC-307E-75B1-6351-90ACA26B3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AA1F84-D3F4-DB7A-7B7C-3CE808C05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7. Im Bundestag lag der Frauenanteil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*</a:t>
            </a:r>
            <a:r>
              <a:rPr lang="de-DE" dirty="0"/>
              <a:t> am 15.11.2023 bei …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38F6FF22-8294-5652-656F-59CBED4C49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429600"/>
              </p:ext>
            </p:extLst>
          </p:nvPr>
        </p:nvGraphicFramePr>
        <p:xfrm>
          <a:off x="838200" y="2767922"/>
          <a:ext cx="105156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27,9%.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34,8%.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41,3%.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52,4%.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5872A45C-F36A-9287-FB85-555D7F33ABD7}"/>
              </a:ext>
            </a:extLst>
          </p:cNvPr>
          <p:cNvSpPr txBox="1"/>
          <p:nvPr/>
        </p:nvSpPr>
        <p:spPr>
          <a:xfrm>
            <a:off x="234884" y="6176963"/>
            <a:ext cx="11699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https://www.destatis.de/DE/Themen/Querschnitt/Gleichstellungsindikatoren/_inhalt.html#658108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A41458A-BB93-D157-0D51-6E63F6198B78}"/>
              </a:ext>
            </a:extLst>
          </p:cNvPr>
          <p:cNvSpPr txBox="1"/>
          <p:nvPr/>
        </p:nvSpPr>
        <p:spPr>
          <a:xfrm>
            <a:off x="826808" y="1822666"/>
            <a:ext cx="10526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* Berücksichtigt sind die gewählten Vertreterinnen der Bundestagswahl. Mögliche Nachrückerinnen sind bei der Prozentangabe nicht berücksichtigt.</a:t>
            </a:r>
          </a:p>
        </p:txBody>
      </p:sp>
    </p:spTree>
    <p:extLst>
      <p:ext uri="{BB962C8B-B14F-4D97-AF65-F5344CB8AC3E}">
        <p14:creationId xmlns:p14="http://schemas.microsoft.com/office/powerpoint/2010/main" val="1723961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F729C-E5E0-96EB-68C4-D05263F68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DCDCB0-8E2D-D3CF-56F5-6CCAE9D79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8. Schmerz von Patientinnen wird im Vergleich zu Schmerz von Patienten …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FAA91BD-0CB7-9ABE-FF42-C7106BD419D4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Samulowitz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et al. (2018), Pain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Res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Manag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  <a:hlinkClick r:id="rId2" tooltip="null. Link öffnet in neuem Tab/Fenster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https://www.ncbi.nlm.nih.gov/pmc/articles/PMC5845507/</a:t>
            </a:r>
            <a:br>
              <a:rPr lang="fr-FR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aus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https://www.zdf.de/show/mai-think-x-die-show/maithink-x-folge-20-100.html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DDDFD64E-9006-CE11-5D4D-B7FA104A4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726087"/>
              </p:ext>
            </p:extLst>
          </p:nvPr>
        </p:nvGraphicFramePr>
        <p:xfrm>
          <a:off x="838200" y="2767922"/>
          <a:ext cx="105156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immer ernster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genommen.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sofort mit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Schmerzmitteln behandelt.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häufiger fälschlicherweise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als psychisch eingeordnet.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im Schnitt genauso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ernstgenommen.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218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20730-1B76-E9B6-C3BF-8DCE84DF3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E35EB-A4A7-4383-9C2D-09F63C5CA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8. Schmerz von Patientinnen wird im Vergleich zu Schmerz von Patienten …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4BAB4F7-3BC3-1CBE-3CC7-381E9DCBDBB5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Samulowitz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et al. (2018), Pain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Res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Manag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  <a:hlinkClick r:id="rId2" tooltip="null. Link öffnet in neuem Tab/Fenster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https://www.ncbi.nlm.nih.gov/pmc/articles/PMC5845507/</a:t>
            </a:r>
            <a:br>
              <a:rPr lang="fr-FR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aus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https://www.zdf.de/show/mai-think-x-die-show/maithink-x-folge-20-100.html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3326E7A4-5813-671F-EE40-7D742C0F6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751467"/>
              </p:ext>
            </p:extLst>
          </p:nvPr>
        </p:nvGraphicFramePr>
        <p:xfrm>
          <a:off x="838200" y="2767922"/>
          <a:ext cx="105156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immer ernster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genommen.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sofort mit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Schmerzmitteln behandelt.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häufiger fälschlicherweise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als psychisch eingeordnet.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im Schnitt genauso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ernstgenommen.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736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499AD-464E-25B4-A172-7DF6E75EB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E95D86-0FED-4081-B960-368ABDD81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9. Männer bekommen seltener als Frauen Schmerzmittel verschrieben.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D065624-857B-3F29-E823-798EA586BBCB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Samulowitz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et al. (2018), Pain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Res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Manag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  <a:hlinkClick r:id="rId2" tooltip="null. Link öffnet in neuem Tab/Fenster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https://www.ncbi.nlm.nih.gov/pmc/articles/PMC5845507/</a:t>
            </a:r>
            <a:br>
              <a:rPr lang="fr-FR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aus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https://www.zdf.de/show/mai-think-x-die-show/maithink-x-folge-20-100.html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F0283058-A00F-B203-DCDD-E3D9342DB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832843"/>
              </p:ext>
            </p:extLst>
          </p:nvPr>
        </p:nvGraphicFramePr>
        <p:xfrm>
          <a:off x="838200" y="2623185"/>
          <a:ext cx="1051560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Ja, Männer bekommen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seltener Schmerzmittel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verschrieben als Frauen.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Nein, Frauen bekommen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seltener Schmerzmittel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verschrieben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Sie bekommen genauso oft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Schmerzmittel verschrieben.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Es gibt keine belastbaren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Zahlen zu diesem Thema.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551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852F6-DF35-CFE9-5C20-6F0D9F182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54245D-21CB-6987-5189-6B3919A94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9. Männer bekommen seltener als Frauen Schmerzmittel verschrieben.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7A20CAC-03DD-B78B-7FB3-DA628EAF7AD9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Samulowitz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et al. (2018), Pain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Res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bg1">
                    <a:lumMod val="50000"/>
                  </a:schemeClr>
                </a:solidFill>
              </a:rPr>
              <a:t>Manag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 – </a:t>
            </a:r>
            <a:r>
              <a:rPr lang="fr-FR" dirty="0">
                <a:solidFill>
                  <a:schemeClr val="bg1">
                    <a:lumMod val="50000"/>
                  </a:schemeClr>
                </a:solidFill>
                <a:hlinkClick r:id="rId2" tooltip="null. Link öffnet in neuem Tab/Fenster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https://www.ncbi.nlm.nih.gov/pmc/articles/PMC5845507/</a:t>
            </a:r>
            <a:br>
              <a:rPr lang="fr-FR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aus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https://www.zdf.de/show/mai-think-x-die-show/maithink-x-folge-20-100.html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7F21B96F-FBC3-8B6A-671D-681BA93C53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389494"/>
              </p:ext>
            </p:extLst>
          </p:nvPr>
        </p:nvGraphicFramePr>
        <p:xfrm>
          <a:off x="838200" y="2623185"/>
          <a:ext cx="1051560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Ja, Männer bekommen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seltener Schmerzmittel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verschrieben als Frauen.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Nein, Frauen bekommen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seltener Schmerzmittel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verschrieben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Sie bekommen genauso oft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Schmerzmittel verschrieben.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Es gibt keine belastbaren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Zahlen zu diesem Thema.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3319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29A80-ED4C-0117-6942-222769A60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1. Ist eine sexistische Einstellung 2022 laut Studie eine Mehrheitsmeinung in der deutschen Bevölkerung?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1A4023F-4190-888A-7DCB-AB6F6613C8FC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Leipziger Autoritarismus Studie 2022</a:t>
            </a:r>
          </a:p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https://www.boell.de/sites/default/files/2022-11/decker-kiess-heller-braehler-2022-leipziger-autoritarismus-studie-autoritaere-dynamiken-in-unsicheren-zeiten_0.pdf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3E4DEFD-196D-50F9-7D7E-96FC970C57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52762"/>
              </p:ext>
            </p:extLst>
          </p:nvPr>
        </p:nvGraphicFramePr>
        <p:xfrm>
          <a:off x="838200" y="2950802"/>
          <a:ext cx="10515600" cy="1814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Genau 50 % haben diese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Meinung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Die Studie gibt es nicht.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9374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483249-40FA-5899-527B-1998E3072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0573"/>
            <a:ext cx="10515600" cy="1811147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10. Seit … gibt es „Eva“. „Eva“ ist der erste weibliche Crash-Test-Dummie, der einen „echten“ weiblichen Körperbau besitzt.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3E26020-1176-0E29-E554-12268B6CC4B8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</a:t>
            </a:r>
            <a:br>
              <a:rPr lang="fr-FR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https://www.zdf.de/show/mai-think-x-die-show/maithink-x-folge-20-100.html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63525E90-353E-9769-131F-F0A8C47D3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659052"/>
              </p:ext>
            </p:extLst>
          </p:nvPr>
        </p:nvGraphicFramePr>
        <p:xfrm>
          <a:off x="838200" y="3429000"/>
          <a:ext cx="105156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1973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2007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2001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5733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D596D-4B49-949E-19B6-F14322D82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08F7-1081-8A78-A2D9-8E68EAD6B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0573"/>
            <a:ext cx="10515600" cy="1811147"/>
          </a:xfrm>
        </p:spPr>
        <p:txBody>
          <a:bodyPr>
            <a:noAutofit/>
          </a:bodyPr>
          <a:lstStyle/>
          <a:p>
            <a:pPr algn="ctr"/>
            <a:r>
              <a:rPr lang="de-DE" sz="3600" dirty="0"/>
              <a:t>10. Seit … gibt es „Eva“. „Eva“ ist der erste weibliche Crash-Test-Dummie, der einen „echten“ weiblichen Körperbau besitzt.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5046177-FBAB-5F88-BB65-2263F9632176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</a:t>
            </a:r>
            <a:br>
              <a:rPr lang="fr-FR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https://www.zdf.de/show/mai-think-x-die-show/maithink-x-folge-20-100.html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8CA2EBE-318F-D2C1-9F83-EA856CA5AD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958012"/>
              </p:ext>
            </p:extLst>
          </p:nvPr>
        </p:nvGraphicFramePr>
        <p:xfrm>
          <a:off x="838200" y="3429000"/>
          <a:ext cx="105156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1973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2007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2001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635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B5EB6-5A40-9A35-7D9D-D9BC04FDC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A48C6D-475A-8E07-AB6B-F4687C45E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1. Ist eine sexistische Einstellung 2022 laut Studie eine Mehrheitsmeinung in der deutschen Bevölkerung?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B4D916E-1B47-DC9A-B787-437B3A42F546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Leipziger Autoritarismus Studie 2022</a:t>
            </a:r>
          </a:p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https://www.boell.de/sites/default/files/2022-11/decker-kiess-heller-braehler-2022-leipziger-autoritarismus-studie-autoritaere-dynamiken-in-unsicheren-zeiten_0.pdf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0C6F4C79-FEB9-53F4-F8C2-4DC67DF7F8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799109"/>
              </p:ext>
            </p:extLst>
          </p:nvPr>
        </p:nvGraphicFramePr>
        <p:xfrm>
          <a:off x="838200" y="2950802"/>
          <a:ext cx="10515600" cy="1814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Ja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Genau 50 % haben diese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Meinung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Die Studie gibt es nicht.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Nein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4282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71F0C8-5B5A-1F73-119C-3C6B2DF2C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2. Die Summe antifeministischer Äußerungen hat in der Studie von 2022 im Vergleich zu der von 2020 …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F9D3A19-02F1-5D19-CF25-59757F206D8D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Leipziger Autoritarismus Studie 2022</a:t>
            </a:r>
          </a:p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https://www.boell.de/sites/default/files/2022-11/decker-kiess-heller-braehler-2022-leipziger-autoritarismus-studie-autoritaere-dynamiken-in-unsicheren-zeiten_0.pdf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B9A37C4D-732D-2B43-73E8-4BE9737A9E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431608"/>
              </p:ext>
            </p:extLst>
          </p:nvPr>
        </p:nvGraphicFramePr>
        <p:xfrm>
          <a:off x="838200" y="2767922"/>
          <a:ext cx="1051560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keine Veränderung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gezeigt.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abgenommen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zugenommen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so stark abgenommen,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dass sie nicht mehr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messbar war.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4604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6579C-B14C-9E18-C54B-4B0EE3746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4B8869-F64C-D9FB-8D1F-C72AD7787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2. Die Summe antifeministischer Äußerungen hat in der Studie von 2022 im Vergleich zu der von 2020 …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2AD6A72-B170-5139-04FF-A115CDA560A6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Leipziger Autoritarismus Studie 2022</a:t>
            </a:r>
          </a:p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https://www.boell.de/sites/default/files/2022-11/decker-kiess-heller-braehler-2022-leipziger-autoritarismus-studie-autoritaere-dynamiken-in-unsicheren-zeiten_0.pdf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21AFCE58-0B11-8B68-1C85-414B61B136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192305"/>
              </p:ext>
            </p:extLst>
          </p:nvPr>
        </p:nvGraphicFramePr>
        <p:xfrm>
          <a:off x="838200" y="2767922"/>
          <a:ext cx="1051560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keine Veränderung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gezeigt.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abgenommen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zugenommen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so stark abgenommen,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dass sie nicht mehr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 messbar war.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1800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100D45-FF71-550F-A6B0-77171DD52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3. Ein geschlossen antifeministisches Weltbild haben laut Studie 2022 …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08EAC25-CED0-F39B-5B2F-7B8ADECF9973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Leipziger Autoritarismus Studie 2022</a:t>
            </a:r>
          </a:p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https://www.boell.de/sites/default/files/2022-11/decker-kiess-heller-braehler-2022-leipziger-autoritarismus-studie-autoritaere-dynamiken-in-unsicheren-zeiten_0.pdf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A03EB953-4C2F-60B3-EA45-5ABF8F492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691851"/>
              </p:ext>
            </p:extLst>
          </p:nvPr>
        </p:nvGraphicFramePr>
        <p:xfrm>
          <a:off x="838200" y="2767922"/>
          <a:ext cx="105156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2% der Frauen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und 9% der Männer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27% der Frauen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und 42% der Männer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19% der Frauen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und 33% der Männer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16% der Frauen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und 16% der Männer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3715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9B8F9-8958-199A-998E-B692E055C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7AF971-F011-0893-949C-AB9BD8423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3. Ein geschlossen antifeministisches Weltbild haben laut Studie 2022 …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03E56D0-7DAC-8D69-5CA3-728398E8CAC7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Leipziger Autoritarismus Studie 2022</a:t>
            </a:r>
          </a:p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https://www.boell.de/sites/default/files/2022-11/decker-kiess-heller-braehler-2022-leipziger-autoritarismus-studie-autoritaere-dynamiken-in-unsicheren-zeiten_0.pdf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4D6AA5A4-1FD1-D463-7961-479A0E7FA3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351346"/>
              </p:ext>
            </p:extLst>
          </p:nvPr>
        </p:nvGraphicFramePr>
        <p:xfrm>
          <a:off x="838200" y="2767922"/>
          <a:ext cx="105156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2% der Frauen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und 9% der Männer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27% der Frauen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und 42% der Männer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19% der Frauen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und 33% der Männer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16% der Frauen</a:t>
                      </a:r>
                      <a:br>
                        <a:rPr lang="de-DE" sz="32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    und 16% der Männer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0176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80AD62-AE83-C188-FCCE-F36313E3E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4. Laut Gender Pay Gap verdienen Frauen in Deutschland im Schnitt …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EDECC5F-84C0-853D-622E-1FE01A96D2C5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Statistisches Bundesamt</a:t>
            </a:r>
          </a:p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https://www.destatis.de/DE/Themen/Arbeit/Verdienste/Verdienste-GenderPayGap/_inhalt.html 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D1064747-7B24-D676-0F6B-205F3EFA95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117474"/>
              </p:ext>
            </p:extLst>
          </p:nvPr>
        </p:nvGraphicFramePr>
        <p:xfrm>
          <a:off x="838200" y="2767922"/>
          <a:ext cx="105156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16%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0%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25%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8%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7405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FD5B3-2C52-CE27-757E-956E4F2D1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8A470B-A4DD-7672-9FA7-945FDE803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4. Laut Gender Pay Gap verdienen Frauen in Deutschland im Schnitt …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FBB28E7-BCDF-B52E-7AE1-2307B1BDFBE5}"/>
              </a:ext>
            </a:extLst>
          </p:cNvPr>
          <p:cNvSpPr txBox="1"/>
          <p:nvPr/>
        </p:nvSpPr>
        <p:spPr>
          <a:xfrm>
            <a:off x="234884" y="6176963"/>
            <a:ext cx="116994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Quelle: Statistisches Bundesamt</a:t>
            </a:r>
          </a:p>
          <a:p>
            <a:r>
              <a:rPr lang="de-DE" sz="1200" dirty="0">
                <a:solidFill>
                  <a:schemeClr val="bg1">
                    <a:lumMod val="50000"/>
                  </a:schemeClr>
                </a:solidFill>
              </a:rPr>
              <a:t>https://www.destatis.de/DE/Themen/Arbeit/Verdienste/Verdienste-GenderPayGap/_inhalt.html 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C4A8D9CF-FD11-C311-C7B4-1253128A16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071895"/>
              </p:ext>
            </p:extLst>
          </p:nvPr>
        </p:nvGraphicFramePr>
        <p:xfrm>
          <a:off x="838200" y="2767922"/>
          <a:ext cx="105156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58807862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15044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a) … 16%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b) … 0%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023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c) … 25%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de-DE" sz="3200" b="0" dirty="0">
                          <a:solidFill>
                            <a:schemeClr val="tx1"/>
                          </a:solidFill>
                        </a:rPr>
                        <a:t>d) … 8% weniger als Männer.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135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5235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1596</Words>
  <Application>Microsoft Office PowerPoint</Application>
  <PresentationFormat>Breitbild</PresentationFormat>
  <Paragraphs>130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</vt:lpstr>
      <vt:lpstr>Gleichstellung der Frau in Deutschland: Zahlen und Fakten</vt:lpstr>
      <vt:lpstr>1. Ist eine sexistische Einstellung 2022 laut Studie eine Mehrheitsmeinung in der deutschen Bevölkerung?</vt:lpstr>
      <vt:lpstr>1. Ist eine sexistische Einstellung 2022 laut Studie eine Mehrheitsmeinung in der deutschen Bevölkerung?</vt:lpstr>
      <vt:lpstr>2. Die Summe antifeministischer Äußerungen hat in der Studie von 2022 im Vergleich zu der von 2020 …</vt:lpstr>
      <vt:lpstr>2. Die Summe antifeministischer Äußerungen hat in der Studie von 2022 im Vergleich zu der von 2020 …</vt:lpstr>
      <vt:lpstr>3. Ein geschlossen antifeministisches Weltbild haben laut Studie 2022 …</vt:lpstr>
      <vt:lpstr>3. Ein geschlossen antifeministisches Weltbild haben laut Studie 2022 …</vt:lpstr>
      <vt:lpstr>4. Laut Gender Pay Gap verdienen Frauen in Deutschland im Schnitt …</vt:lpstr>
      <vt:lpstr>4. Laut Gender Pay Gap verdienen Frauen in Deutschland im Schnitt …</vt:lpstr>
      <vt:lpstr>5. Laut bereinigtem Gender Pay Gap verdienen Frauen in Deutschland im Schnitt …</vt:lpstr>
      <vt:lpstr>5. Laut bereinigtem Gender Pay Gap verdienen Frauen in Deutschland im Schnitt …</vt:lpstr>
      <vt:lpstr>6. In Zweiverdiener-Haushalten mit Kindern arbeiteten 2023…</vt:lpstr>
      <vt:lpstr>6. In Zweiverdiener-Haushalten mit Kindern arbeiteten 2023…</vt:lpstr>
      <vt:lpstr>7. Im Bundestag lag der Frauenanteil* am 15.11.2023 bei …</vt:lpstr>
      <vt:lpstr>7. Im Bundestag lag der Frauenanteil* am 15.11.2023 bei …</vt:lpstr>
      <vt:lpstr>8. Schmerz von Patientinnen wird im Vergleich zu Schmerz von Patienten …</vt:lpstr>
      <vt:lpstr>8. Schmerz von Patientinnen wird im Vergleich zu Schmerz von Patienten …</vt:lpstr>
      <vt:lpstr>9. Männer bekommen seltener als Frauen Schmerzmittel verschrieben.</vt:lpstr>
      <vt:lpstr>9. Männer bekommen seltener als Frauen Schmerzmittel verschrieben.</vt:lpstr>
      <vt:lpstr>10. Seit … gibt es „Eva“. „Eva“ ist der erste weibliche Crash-Test-Dummie, der einen „echten“ weiblichen Körperbau besitzt.</vt:lpstr>
      <vt:lpstr>10. Seit … gibt es „Eva“. „Eva“ ist der erste weibliche Crash-Test-Dummie, der einen „echten“ weiblichen Körperbau besitzt.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Kleiner, Anne</dc:creator>
  <cp:lastModifiedBy>Inga Piel</cp:lastModifiedBy>
  <cp:revision>8</cp:revision>
  <dcterms:created xsi:type="dcterms:W3CDTF">2025-02-19T13:15:37Z</dcterms:created>
  <dcterms:modified xsi:type="dcterms:W3CDTF">2025-03-05T11:48:01Z</dcterms:modified>
</cp:coreProperties>
</file>