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6" r:id="rId4"/>
    <p:sldId id="277" r:id="rId5"/>
    <p:sldId id="278" r:id="rId6"/>
    <p:sldId id="280" r:id="rId7"/>
    <p:sldId id="279" r:id="rId8"/>
    <p:sldId id="281" r:id="rId9"/>
    <p:sldId id="282" r:id="rId10"/>
    <p:sldId id="283" r:id="rId11"/>
    <p:sldId id="284" r:id="rId12"/>
    <p:sldId id="285" r:id="rId13"/>
    <p:sldId id="286" r:id="rId14"/>
    <p:sldId id="290" r:id="rId15"/>
    <p:sldId id="288" r:id="rId16"/>
    <p:sldId id="291" r:id="rId17"/>
    <p:sldId id="292" r:id="rId18"/>
    <p:sldId id="293" r:id="rId19"/>
    <p:sldId id="294" r:id="rId20"/>
    <p:sldId id="287" r:id="rId21"/>
    <p:sldId id="295" r:id="rId22"/>
    <p:sldId id="298" r:id="rId23"/>
    <p:sldId id="299" r:id="rId24"/>
    <p:sldId id="296" r:id="rId25"/>
    <p:sldId id="297" r:id="rId2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434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13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6DEF07-776E-A789-554A-3E1043A72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D4DCBC6-0CE1-6844-D1F0-3A17997DF0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41DC0C-C8FD-BAB0-E3CA-E71A07DA2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13.10.2025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971EB05-CDC1-FD9E-75B6-5AC330B35A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79814"/>
          <a:stretch>
            <a:fillRect/>
          </a:stretch>
        </p:blipFill>
        <p:spPr>
          <a:xfrm>
            <a:off x="0" y="0"/>
            <a:ext cx="12192000" cy="117928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4768383-D56B-1884-B2C2-6C0442679A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038555"/>
            <a:ext cx="12192000" cy="509317"/>
          </a:xfrm>
          <a:prstGeom prst="rect">
            <a:avLst/>
          </a:prstGeom>
        </p:spPr>
      </p:pic>
      <p:sp>
        <p:nvSpPr>
          <p:cNvPr id="9" name="Textfeld 7">
            <a:extLst>
              <a:ext uri="{FF2B5EF4-FFF2-40B4-BE49-F238E27FC236}">
                <a16:creationId xmlns:a16="http://schemas.microsoft.com/office/drawing/2014/main" id="{DE4DB391-EF8C-8591-F7EE-D2F6D387E80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5753" y="6516776"/>
            <a:ext cx="6934200" cy="4589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800" dirty="0">
                <a:solidFill>
                  <a:srgbClr val="000000"/>
                </a:solidFill>
              </a:rPr>
              <a:t>© </a:t>
            </a:r>
            <a:r>
              <a:rPr lang="de-DE" altLang="de-DE" sz="800" b="0" dirty="0">
                <a:solidFill>
                  <a:srgbClr val="000000"/>
                </a:solidFill>
              </a:rPr>
              <a:t>Ernst Klett Verlag GmbH, Stuttgart 2025  |  www.klett.de |  Alle Rechte vorbehalten.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800" dirty="0">
                <a:solidFill>
                  <a:srgbClr val="000000"/>
                </a:solidFill>
              </a:rPr>
              <a:t>Von dieser Druckvorlage ist die Vervielfältigung für den eigenen Unterrichtsgebrauch gestattet. Die Kopiergebühren sind abgegolten.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E212AAE-1A31-6967-07FE-810FE0A15D4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835" y="1047442"/>
            <a:ext cx="1055590" cy="5266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36260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97D56C-6AC9-60A4-99C3-BA8086BCE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2E63DF9-3A67-A488-12A6-E50AFD891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1B9AFB-2C8A-B61F-3B33-AD09B9E28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70DCCF-694F-1972-1301-8984415E8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9FFC2A-D95C-49FF-3013-60555B9A7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66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20C982-3409-AE8E-25F9-6EEF7C82BC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DA59C55-B57B-FB22-41E4-89C632651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35DC67-E736-2C45-068D-F545588D0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5B5E03-4570-6CB3-580F-61D24D8A8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4B5844-40D5-2D88-C502-F0B9704B8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981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EE04CF-6A3E-EAC5-4080-967AB3F89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26ADB9-D0C8-F6D9-EE1C-AAB7F7EE0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AEA8123-4B11-75E9-AD5A-F80F22F06B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38555"/>
            <a:ext cx="12192000" cy="50931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ABD5EC8-BC50-46F1-5A0B-FC429B9F763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5753" y="6516776"/>
            <a:ext cx="6934200" cy="4589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de-DE" sz="800" dirty="0">
                <a:solidFill>
                  <a:srgbClr val="000000"/>
                </a:solidFill>
              </a:rPr>
              <a:t>© </a:t>
            </a:r>
            <a:r>
              <a:rPr lang="de-DE" altLang="de-DE" sz="800" b="0" dirty="0">
                <a:solidFill>
                  <a:srgbClr val="000000"/>
                </a:solidFill>
              </a:rPr>
              <a:t>Ernst Klett Verlag GmbH, Stuttgart 2025  |  www.klett.de |  Alle Rechte vorbehalten.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800" dirty="0">
                <a:solidFill>
                  <a:srgbClr val="000000"/>
                </a:solidFill>
              </a:rPr>
              <a:t>Von dieser Druckvorlage ist die Vervielfältigung für den eigenen Unterrichtsgebrauch gestattet. Die Kopiergebühren sind abgegolten.</a:t>
            </a:r>
          </a:p>
        </p:txBody>
      </p:sp>
    </p:spTree>
    <p:extLst>
      <p:ext uri="{BB962C8B-B14F-4D97-AF65-F5344CB8AC3E}">
        <p14:creationId xmlns:p14="http://schemas.microsoft.com/office/powerpoint/2010/main" val="2868141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799D8D-AE06-0D60-69AF-3848E8E16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878EF2-2278-8568-01B1-E85DC2A46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3030BB-16B7-DB9B-F08E-7F2362942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FBC19F-4956-E198-E3D7-1EFFC3EB1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5C6066-CD2F-680F-0DB8-9B445DC4F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8116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0BBBF8-7D7F-19AE-C113-395434117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205BF2-2BFB-4751-36DF-6AD17F23FA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E4D73AE-4D37-68F8-8D50-B7FEB0524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CADBAA-7064-7FD7-235E-9D52D8861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645AFF1-4DD0-D449-4202-01B6A133E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179BF02-A61E-D646-15C2-22CF7475D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1272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B5B39B-7EF9-971F-32F4-8C141BE07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7EC984-707D-DD03-771A-3FCA266BD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CF3CBAD-4BB1-6B4F-2786-77C6CCE6D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F71DB2E-CB40-A27A-4D2C-20DE6F7A60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C0AF4F3-B8F2-3BEF-DC43-F5356C292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DCFF8BF-B0D0-B014-5D63-76F602656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1CF5C70-7FBF-3790-57BB-1D6227538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8D596F8-2179-E535-0E33-092F482F4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898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9F5AD-5D57-AC69-E5D4-FDD04E66E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C79B85C-FF4C-C64E-7913-E184ABD95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12FCEEE-96B9-732B-E939-9BF885209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C88687B-1418-AD58-AC1E-E4EA97A1D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8909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509D7A-CCB4-716A-4E2F-5F22C32BE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F79A3E3-B926-9227-5F36-220E52D7A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ADC4E7-3E90-2992-FBE4-FEF629817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839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82757B-E8CD-57EA-4125-243D2B5E8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DFEB5E-F72D-9056-F4B3-2323C3FF2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709486A-3261-2530-F17F-8B293A172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7FCB0DC-ADEB-2F01-D16C-D783BE96B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F1AD8B5-6C69-02B2-DF61-650675034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D5A4E4-4770-8159-611E-56C080872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2800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DB5538-CFEC-A130-3282-C67C271AA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8EEBBBC-E34F-6E98-C6B3-B143958FDA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1E42AAA-F937-7EC1-C891-E1F163E8BD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DCE2C6A-7E48-0CC4-6A8A-FDF999996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698E226-E19B-B16B-90A5-F245BC967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216D616-92B6-E517-EEB9-1E4E7FCF5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985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9F4B88F-178F-9EB4-0E0B-C29026FB4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543961-3987-C820-8358-9F20E7C25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3220D6-9933-B42E-E6F6-AA0628759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B2A7CE-7B3C-4BEB-AD76-3F904E9983A2}" type="datetimeFigureOut">
              <a:rPr lang="de-DE" smtClean="0"/>
              <a:t>13.10.2025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F272B3-B44D-59C1-2BCA-4900C9294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FEEEBB-EBD5-0F21-2DA2-CCDD01AE0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321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svd.de/de/ct/5449-Schutz-intergeschlechtlicher-Kinder-vor-medizinischen-Eingriffen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svd.de/de/ct/5449-Schutz-intergeschlechtlicher-Kinder-vor-medizinischen-Eingriffen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ntidiskriminierungsstelle.de/DE/ueber-diskriminierung/was-ist-diskriminierung/_docs/faq-uebersicht/_functions/inter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ntidiskriminierungsstelle.de/DE/ueber-diskriminierung/was-ist-diskriminierung/_docs/faq-uebersicht/_functions/inter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39BBD9-15B4-2C7E-3AC0-798C21ED22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Intergeschlechtlichkeit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9F39368-8CD1-B224-B2E6-37AA470DB9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Quiz</a:t>
            </a:r>
          </a:p>
        </p:txBody>
      </p:sp>
    </p:spTree>
    <p:extLst>
      <p:ext uri="{BB962C8B-B14F-4D97-AF65-F5344CB8AC3E}">
        <p14:creationId xmlns:p14="http://schemas.microsoft.com/office/powerpoint/2010/main" val="1011363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B8D06-81BD-195D-0461-AE33EA901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87D7FF-ABB5-41BE-E372-60D9D1FDC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5. In Deutschland sind derartige Operationen aktuell dennoch erlaubt.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F3D91379-53C0-85B8-BD34-51AE812040ED}"/>
              </a:ext>
            </a:extLst>
          </p:cNvPr>
          <p:cNvGraphicFramePr>
            <a:graphicFrameLocks noGrp="1"/>
          </p:cNvGraphicFramePr>
          <p:nvPr/>
        </p:nvGraphicFramePr>
        <p:xfrm>
          <a:off x="826808" y="3248025"/>
          <a:ext cx="105156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Nein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4294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1C886-A05B-68BC-22B3-DAF2E6358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9C3B14-26E5-CA36-D9B3-8D077A9A1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5. In Deutschland sind derartige Operationen aktuell dennoch erlaubt.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CAB9FFA0-5914-1FCC-8C8F-5F00021595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610415"/>
              </p:ext>
            </p:extLst>
          </p:nvPr>
        </p:nvGraphicFramePr>
        <p:xfrm>
          <a:off x="826808" y="3248025"/>
          <a:ext cx="105156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Nein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7266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5BCAE-A4E4-76C8-E439-3B3E91900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F5DA49-D9D0-ED63-CC02-AD7BD3055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e-DE" sz="3600" dirty="0"/>
              <a:t>6. Seit … sind derartige Operationen in Deutschland verboten.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99528304-4EDC-AA57-3139-CB7BAF6685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976284"/>
              </p:ext>
            </p:extLst>
          </p:nvPr>
        </p:nvGraphicFramePr>
        <p:xfrm>
          <a:off x="838200" y="2379345"/>
          <a:ext cx="105156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1978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1996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c) 2014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d) 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C0BCCB76-9ED2-3769-4A78-F11B06763924}"/>
              </a:ext>
            </a:extLst>
          </p:cNvPr>
          <p:cNvSpPr txBox="1"/>
          <p:nvPr/>
        </p:nvSpPr>
        <p:spPr>
          <a:xfrm>
            <a:off x="6740011" y="6465509"/>
            <a:ext cx="58837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https://www.lsvd.de/de/ct/5449-Schutz-intergeschlechtlicher-Kinder-vor-medizinischen-Eingriffen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1913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553D5-15C6-F324-74A5-BAF1E5EBB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2D54DA-BCE4-4848-C4DB-ED3E50A7F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e-DE" sz="3600" dirty="0"/>
              <a:t>6. Seit … sind derartige Operationen in Deutschland verboten.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6E665554-2403-E73B-8568-9486569CC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88178"/>
              </p:ext>
            </p:extLst>
          </p:nvPr>
        </p:nvGraphicFramePr>
        <p:xfrm>
          <a:off x="838200" y="2379345"/>
          <a:ext cx="105156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1978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1996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c) 2014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d) 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61A15618-C226-21BE-9CD9-C9554E73B427}"/>
              </a:ext>
            </a:extLst>
          </p:cNvPr>
          <p:cNvSpPr txBox="1"/>
          <p:nvPr/>
        </p:nvSpPr>
        <p:spPr>
          <a:xfrm>
            <a:off x="6740011" y="6465509"/>
            <a:ext cx="58837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https://www.lsvd.de/de/ct/5449-Schutz-intergeschlechtlicher-Kinder-vor-medizinischen-Eingriffen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7736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5A79A-562F-3C24-FB84-A4DC39D215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3DB8F2-CD09-0471-B1D4-CF3F21D7E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7. Intergeschlechtlichkeit fällt immer spätestens bei der Geburt eines Kindes auf.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D141E90C-692A-9447-ED7C-65C2E927BACD}"/>
              </a:ext>
            </a:extLst>
          </p:cNvPr>
          <p:cNvGraphicFramePr>
            <a:graphicFrameLocks noGrp="1"/>
          </p:cNvGraphicFramePr>
          <p:nvPr/>
        </p:nvGraphicFramePr>
        <p:xfrm>
          <a:off x="826808" y="3248025"/>
          <a:ext cx="105156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Nein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4766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8404A-89FA-9AE5-9DF3-F17E8E3DE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B2C637-0714-E348-A270-30C5EA1D8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7. Intergeschlechtlichkeit fällt immer spätestens bei der Geburt eines Kindes auf.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217E73ED-DBF1-7188-96AA-0F15B90A80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401322"/>
              </p:ext>
            </p:extLst>
          </p:nvPr>
        </p:nvGraphicFramePr>
        <p:xfrm>
          <a:off x="826808" y="3248025"/>
          <a:ext cx="105156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Nein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1222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3C15C-8897-9CDD-A3C3-73DB3EDB9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D615CE-A636-CC75-E7D7-E2458571A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8. Seit wann kann in der Geburtsurkunde auch „divers“ als Geschlecht eingetragen werden?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9C334F4D-3B50-4276-C55B-FB7718C176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588683"/>
              </p:ext>
            </p:extLst>
          </p:nvPr>
        </p:nvGraphicFramePr>
        <p:xfrm>
          <a:off x="838200" y="2571501"/>
          <a:ext cx="105156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2008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2014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c) 2018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d) 2024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9963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CD471-B4DD-51F4-D4D2-C619F03B4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16BA75-7179-FA28-0B36-FFDE61739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8. Seit wann kann in der Geburtsurkunde auch „divers“ als Geschlecht eingetragen werden?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4EEE0C1D-5351-43E2-05EB-8B46F84F7A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588861"/>
              </p:ext>
            </p:extLst>
          </p:nvPr>
        </p:nvGraphicFramePr>
        <p:xfrm>
          <a:off x="838200" y="2571501"/>
          <a:ext cx="105156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2008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2014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c) 2018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d) 2024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817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5F644-4D05-398C-3BE5-2B1C0E003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52405C-3EB7-A489-93A4-937FE5D96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9. Intergeschlechtliche Menschen können bei allen Sportveranstaltungen einfach wählen, ob sie bei einem Wettkampf für Frauen oder für Männer starten.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57EA0012-9C9A-8ADB-C08C-FB77C7B0A5E6}"/>
              </a:ext>
            </a:extLst>
          </p:cNvPr>
          <p:cNvGraphicFramePr>
            <a:graphicFrameLocks noGrp="1"/>
          </p:cNvGraphicFramePr>
          <p:nvPr/>
        </p:nvGraphicFramePr>
        <p:xfrm>
          <a:off x="826808" y="3248025"/>
          <a:ext cx="105156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Nein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6890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18F6C-3FE0-35F9-04C7-8612400BC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F27839-1D3D-AD13-A889-510A8B796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9. Intergeschlechtliche Menschen können bei allen Sportveranstaltungen einfach wählen, ob sie bei einem Wettkampf für Frauen oder für Männer starten.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C1C13C59-ADB5-63B5-0F24-B119EC671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542212"/>
              </p:ext>
            </p:extLst>
          </p:nvPr>
        </p:nvGraphicFramePr>
        <p:xfrm>
          <a:off x="826808" y="3248025"/>
          <a:ext cx="105156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Nein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712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29A80-ED4C-0117-6942-222769A60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1. Was bedeutet „Intergeschlechtlichkeit“?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3E4DEFD-196D-50F9-7D7E-96FC970C57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614160"/>
              </p:ext>
            </p:extLst>
          </p:nvPr>
        </p:nvGraphicFramePr>
        <p:xfrm>
          <a:off x="838200" y="1874520"/>
          <a:ext cx="105156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Dass eine Person sich manchmal wie eine Frau fühlt und manchmal wie ein Mann.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Dass eine Person sich nicht mit ihrem biologischen Geschlecht identifizieren kann.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c) Dass eine Person mit biologischen Merkmalen geboren wird, die nach der binären Definition der Geschlechter nicht ausschließlich „weiblich“ oder ausschließlich „männlich“ sind.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d) Dass eine Person nicht eindeutig sagen kann, welches Geschlecht sie anziehend findet.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9374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82C9D-B01D-9B15-5201-336626179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37AA82-8C52-1B23-D9C1-FB8B72AEE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10. Der Intersex Awareness Day wird am … gefeiert.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7413CC9F-C2BE-AECF-347A-B833387C8D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240938"/>
              </p:ext>
            </p:extLst>
          </p:nvPr>
        </p:nvGraphicFramePr>
        <p:xfrm>
          <a:off x="838200" y="2571501"/>
          <a:ext cx="105156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25. Oktober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26. Oktober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c) 27. Oktober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d) 28. Oktober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4973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3E740-168B-C95F-93E5-04FB7E521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2B4B99-6DE9-F222-C979-9F1188F5E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10. Der Intersex Awareness Day wird am … gefeiert.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942C56F3-AC9D-C318-960C-E5DFC472CA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892842"/>
              </p:ext>
            </p:extLst>
          </p:nvPr>
        </p:nvGraphicFramePr>
        <p:xfrm>
          <a:off x="838200" y="2571501"/>
          <a:ext cx="105156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25. Oktober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26. Oktober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c) 27. Oktober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d) 28. Oktober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799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0E75C-69A1-8813-8677-E8D43F56D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7134C1-AAD4-6FCC-447B-374F6E8EC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11. Seit welchem Jahr gibt es den</a:t>
            </a:r>
            <a:br>
              <a:rPr lang="de-DE" sz="3600" dirty="0"/>
            </a:br>
            <a:r>
              <a:rPr lang="de-DE" sz="3600" dirty="0"/>
              <a:t>Intersex Awareness Day?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9B7F5DB4-9B3A-FEF6-A609-DD04D5774F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774305"/>
              </p:ext>
            </p:extLst>
          </p:nvPr>
        </p:nvGraphicFramePr>
        <p:xfrm>
          <a:off x="838200" y="2571501"/>
          <a:ext cx="105156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2004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2008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c) 2012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d) 2006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9711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F5618-D291-C7D3-3D16-AD913DDE7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B4805B-3EE4-F2A2-EADE-DC51FA5F3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11. Seit welchem Jahr gibt es den</a:t>
            </a:r>
            <a:br>
              <a:rPr lang="de-DE" sz="3600" dirty="0"/>
            </a:br>
            <a:r>
              <a:rPr lang="de-DE" sz="3600" dirty="0"/>
              <a:t>Intersex Awareness Day?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4DD511F0-FCD4-819B-E92F-01277391C9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762083"/>
              </p:ext>
            </p:extLst>
          </p:nvPr>
        </p:nvGraphicFramePr>
        <p:xfrm>
          <a:off x="838200" y="2571501"/>
          <a:ext cx="105156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2004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2008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c) 2012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d) 2006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67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01E8D-A9A0-9115-E51E-0499B1002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741E7B-BCD3-B0B1-782D-F97EC0F1B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12. Der Intersex Awareness Day geht auf eine Demonstration vom 26.10.1996 zurück. Wogegen wurde demonstriert?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42C07064-D8F4-1FBA-349D-04555BBCBF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632156"/>
              </p:ext>
            </p:extLst>
          </p:nvPr>
        </p:nvGraphicFramePr>
        <p:xfrm>
          <a:off x="838200" y="2571501"/>
          <a:ext cx="105156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Gegen Operationen, die an intergeschlechtlichen Kindern durchgeführt wurden, ohne dass die Kinder selbst zugestimmt hatten.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Gegen ein Gesetz, dass es intergeschlechtlichen Personen verbot, Kinder zu adoptieren.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c) Gegen eine Richtline in US-Behörden, die eine eindeutige und binäre Geschlechtszuordnung für die Einstellung in den öffentlichen Dienst forderte.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d) Gegen die Streichung eines Paragrafen, durch den bei der Geburt das Geschlecht „divers“ angegeben werden konnte.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74861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AEE70-A867-EF3A-A845-0E4347D0D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E0AB5C-94C4-5053-8802-9F2D95B03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12. Der Intersex Awareness Day geht auf eine Demonstration vom 26.10.1996 zurück. Wogegen wurde demonstriert?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71AEF7AB-2DAE-3C02-3FA2-2897D36506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946008"/>
              </p:ext>
            </p:extLst>
          </p:nvPr>
        </p:nvGraphicFramePr>
        <p:xfrm>
          <a:off x="838200" y="2571501"/>
          <a:ext cx="105156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Gegen Operationen, die an intergeschlechtlichen Kindern durchgeführt wurden, ohne dass die Kinder selbst zugestimmt hatten.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Gegen ein Gesetz, dass es intergeschlechtlichen Personen verbot, Kinder zu adoptieren.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c) Gegen eine Richtline in US-Behörden, die eine eindeutige und binäre Geschlechtszuordnung für die Einstellung in den öffentlichen Dienst forderte.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d) Gegen die Streichung eines Paragrafen, durch den bei der Geburt das Geschlecht „divers“ angegeben werden konnte.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4136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16498-A50F-5865-A28D-86509985A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1605BC-E912-D741-A41D-02FCE5B05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1. Was bedeutet „Intergeschlechtlichkeit“?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BB64850F-A06A-7CDD-8519-231077C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236321"/>
              </p:ext>
            </p:extLst>
          </p:nvPr>
        </p:nvGraphicFramePr>
        <p:xfrm>
          <a:off x="838200" y="1796706"/>
          <a:ext cx="105156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Dass eine Person sich manchmal wie eine Frau fühlt und manchmal wie ein Mann.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Dass eine Person sich nicht mit ihrem biologischen Geschlecht identifizieren kann.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c) Dass eine Person mit biologischen Merkmalen geboren wird, die nach der binären Definition der Geschlechter nicht ausschließlich „weiblich“ oder ausschließlich „männlich“ sind.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d) Dass eine Person nicht eindeutig sagen kann, welches Geschlecht sie anziehend findet.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1353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12764-812E-E9E2-ABC8-E2876F3B8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2EAD92-86D5-C163-61E7-0166C7924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e-DE" sz="3600" dirty="0"/>
              <a:t>2. Die Zahlen, wie viele Menschen intergeschlechtlich sind, variieren stark. Den Vereinten Nationen zufolge sind bis zu  … % aller Menschen intersexuell.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17644487-322C-D02E-EC8E-1151F9F0B5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37552"/>
              </p:ext>
            </p:extLst>
          </p:nvPr>
        </p:nvGraphicFramePr>
        <p:xfrm>
          <a:off x="838200" y="2578125"/>
          <a:ext cx="105156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0,3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0,9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c) 1,7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d) 4,8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D8B8F79E-A74F-6B1C-1813-E4D5F1AECEE9}"/>
              </a:ext>
            </a:extLst>
          </p:cNvPr>
          <p:cNvSpPr txBox="1"/>
          <p:nvPr/>
        </p:nvSpPr>
        <p:spPr>
          <a:xfrm>
            <a:off x="6740011" y="6465509"/>
            <a:ext cx="58837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Antidiskriminierungsstelle des Bundes</a:t>
            </a:r>
          </a:p>
          <a:p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https://www.antidiskriminierungsstelle.de/DE/ueber-diskriminierung/was-ist-diskriminierung/_docs/faq-uebersicht/_functions/inter.html</a:t>
            </a:r>
            <a:endParaRPr 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649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43D41-12AD-5484-B5B9-23E42E5CA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B33810-EF69-5519-63FC-C0B2841E3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e-DE" sz="3600" dirty="0"/>
              <a:t>2. Die Zahlen, wie viele Menschen intergeschlechtlich sind, variieren stark. Den Vereinten Nationen zufolge sind bis zu  … % aller Menschen intersexuell.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7A6BF8CB-53D1-8C08-FE4E-7A8C007806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817038"/>
              </p:ext>
            </p:extLst>
          </p:nvPr>
        </p:nvGraphicFramePr>
        <p:xfrm>
          <a:off x="838200" y="2571499"/>
          <a:ext cx="105156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0,3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0,9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c) 1,7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d) 4,8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17BE5E33-7769-D931-B80B-A163C3B38FAA}"/>
              </a:ext>
            </a:extLst>
          </p:cNvPr>
          <p:cNvSpPr txBox="1"/>
          <p:nvPr/>
        </p:nvSpPr>
        <p:spPr>
          <a:xfrm>
            <a:off x="6740011" y="6465509"/>
            <a:ext cx="58837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Quelle: Antidiskriminierungsstelle des Bundes</a:t>
            </a:r>
          </a:p>
          <a:p>
            <a:r>
              <a:rPr lang="de-DE" sz="7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https://www.antidiskriminierungsstelle.de/DE/ueber-diskriminierung/was-ist-diskriminierung/_docs/faq-uebersicht/_functions/inter.html</a:t>
            </a:r>
            <a:endParaRPr 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89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A63FA-4ED9-0D45-4D97-D1D49FF91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ADF996-320D-9DA4-8E58-68EA0E32E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3. Früher wurden in Deutschland intergeschlechtliche Menschen häufig bereits im Kindesalter operiert und ihre äußeren Geschlechtsmerkmale dadurch an die weibliche oder männliche gesellschaftliche Norm angepasst.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A4121265-AF23-06E2-C3CC-D255507D56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481068"/>
              </p:ext>
            </p:extLst>
          </p:nvPr>
        </p:nvGraphicFramePr>
        <p:xfrm>
          <a:off x="826808" y="3248025"/>
          <a:ext cx="105156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Nein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0209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C8DD3-8A2A-2B49-F9EF-903534E92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0D33F9-A28C-4184-FF69-3D2A73EB3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3. Früher wurden in Deutschland intergeschlechtliche Menschen häufig bereits im Kindesalter operiert und ihre äußeren Geschlechtsmerkmale dadurch an die weibliche oder männliche gesellschaftliche Norm angepasst.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61179DBB-4796-E73E-7D40-B3B8162AFC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106346"/>
              </p:ext>
            </p:extLst>
          </p:nvPr>
        </p:nvGraphicFramePr>
        <p:xfrm>
          <a:off x="826808" y="3248025"/>
          <a:ext cx="105156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Nein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612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5E8C8-C343-B560-5E6C-29F0F35D3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04F851-2F7B-6901-1E1C-1D4EB37B0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4. Von den vereinten Nationen wird eine solche Operation als Menschenrechtsverletzung eingestuft.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78FE2FDC-1456-30A9-FDCC-25AD13186B7B}"/>
              </a:ext>
            </a:extLst>
          </p:cNvPr>
          <p:cNvGraphicFramePr>
            <a:graphicFrameLocks noGrp="1"/>
          </p:cNvGraphicFramePr>
          <p:nvPr/>
        </p:nvGraphicFramePr>
        <p:xfrm>
          <a:off x="826808" y="3248025"/>
          <a:ext cx="105156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Nein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334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8D1CF-F7AD-134F-0C8D-E858BE0C7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C8D69-3AB2-B22E-3218-9C34E9C9D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808" y="9151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4. Von den vereinten Nationen wird eine solche Operation als Menschenrechtsverletzung eingestuft.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B038EF8F-4293-EC10-CF12-1EA1FC79D3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820388"/>
              </p:ext>
            </p:extLst>
          </p:nvPr>
        </p:nvGraphicFramePr>
        <p:xfrm>
          <a:off x="826808" y="3248025"/>
          <a:ext cx="105156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a) 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2400" b="0" dirty="0">
                          <a:solidFill>
                            <a:schemeClr val="tx1"/>
                          </a:solidFill>
                        </a:rPr>
                        <a:t>b) Nein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1879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984</Words>
  <Application>Microsoft Office PowerPoint</Application>
  <PresentationFormat>Breitbild</PresentationFormat>
  <Paragraphs>110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9" baseType="lpstr">
      <vt:lpstr>Aptos</vt:lpstr>
      <vt:lpstr>Aptos Display</vt:lpstr>
      <vt:lpstr>Arial</vt:lpstr>
      <vt:lpstr>Office</vt:lpstr>
      <vt:lpstr>Intergeschlechtlichkeit</vt:lpstr>
      <vt:lpstr>1. Was bedeutet „Intergeschlechtlichkeit“?</vt:lpstr>
      <vt:lpstr>1. Was bedeutet „Intergeschlechtlichkeit“?</vt:lpstr>
      <vt:lpstr>2. Die Zahlen, wie viele Menschen intergeschlechtlich sind, variieren stark. Den Vereinten Nationen zufolge sind bis zu  … % aller Menschen intersexuell.</vt:lpstr>
      <vt:lpstr>2. Die Zahlen, wie viele Menschen intergeschlechtlich sind, variieren stark. Den Vereinten Nationen zufolge sind bis zu  … % aller Menschen intersexuell.</vt:lpstr>
      <vt:lpstr>3. Früher wurden in Deutschland intergeschlechtliche Menschen häufig bereits im Kindesalter operiert und ihre äußeren Geschlechtsmerkmale dadurch an die weibliche oder männliche gesellschaftliche Norm angepasst.</vt:lpstr>
      <vt:lpstr>3. Früher wurden in Deutschland intergeschlechtliche Menschen häufig bereits im Kindesalter operiert und ihre äußeren Geschlechtsmerkmale dadurch an die weibliche oder männliche gesellschaftliche Norm angepasst.</vt:lpstr>
      <vt:lpstr>4. Von den vereinten Nationen wird eine solche Operation als Menschenrechtsverletzung eingestuft.</vt:lpstr>
      <vt:lpstr>4. Von den vereinten Nationen wird eine solche Operation als Menschenrechtsverletzung eingestuft.</vt:lpstr>
      <vt:lpstr>5. In Deutschland sind derartige Operationen aktuell dennoch erlaubt.</vt:lpstr>
      <vt:lpstr>5. In Deutschland sind derartige Operationen aktuell dennoch erlaubt.</vt:lpstr>
      <vt:lpstr>6. Seit … sind derartige Operationen in Deutschland verboten.</vt:lpstr>
      <vt:lpstr>6. Seit … sind derartige Operationen in Deutschland verboten.</vt:lpstr>
      <vt:lpstr>7. Intergeschlechtlichkeit fällt immer spätestens bei der Geburt eines Kindes auf.</vt:lpstr>
      <vt:lpstr>7. Intergeschlechtlichkeit fällt immer spätestens bei der Geburt eines Kindes auf.</vt:lpstr>
      <vt:lpstr>8. Seit wann kann in der Geburtsurkunde auch „divers“ als Geschlecht eingetragen werden?</vt:lpstr>
      <vt:lpstr>8. Seit wann kann in der Geburtsurkunde auch „divers“ als Geschlecht eingetragen werden?</vt:lpstr>
      <vt:lpstr>9. Intergeschlechtliche Menschen können bei allen Sportveranstaltungen einfach wählen, ob sie bei einem Wettkampf für Frauen oder für Männer starten.</vt:lpstr>
      <vt:lpstr>9. Intergeschlechtliche Menschen können bei allen Sportveranstaltungen einfach wählen, ob sie bei einem Wettkampf für Frauen oder für Männer starten.</vt:lpstr>
      <vt:lpstr>10. Der Intersex Awareness Day wird am … gefeiert.</vt:lpstr>
      <vt:lpstr>10. Der Intersex Awareness Day wird am … gefeiert.</vt:lpstr>
      <vt:lpstr>11. Seit welchem Jahr gibt es den Intersex Awareness Day?</vt:lpstr>
      <vt:lpstr>11. Seit welchem Jahr gibt es den Intersex Awareness Day?</vt:lpstr>
      <vt:lpstr>12. Der Intersex Awareness Day geht auf eine Demonstration vom 26.10.1996 zurück. Wogegen wurde demonstriert?</vt:lpstr>
      <vt:lpstr>12. Der Intersex Awareness Day geht auf eine Demonstration vom 26.10.1996 zurück. Wogegen wurde demonstriert?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Kleiner, Anne</dc:creator>
  <cp:lastModifiedBy>Hülsmann, Barbara</cp:lastModifiedBy>
  <cp:revision>8</cp:revision>
  <dcterms:created xsi:type="dcterms:W3CDTF">2025-02-19T13:15:37Z</dcterms:created>
  <dcterms:modified xsi:type="dcterms:W3CDTF">2025-10-13T06:41:35Z</dcterms:modified>
</cp:coreProperties>
</file>